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19" r:id="rId5"/>
    <p:sldId id="353" r:id="rId6"/>
    <p:sldId id="331" r:id="rId7"/>
    <p:sldId id="330" r:id="rId8"/>
    <p:sldId id="333" r:id="rId9"/>
    <p:sldId id="337" r:id="rId10"/>
    <p:sldId id="356" r:id="rId11"/>
    <p:sldId id="359" r:id="rId12"/>
    <p:sldId id="336" r:id="rId13"/>
    <p:sldId id="360" r:id="rId14"/>
    <p:sldId id="357" r:id="rId15"/>
    <p:sldId id="339" r:id="rId16"/>
    <p:sldId id="332" r:id="rId17"/>
    <p:sldId id="322" r:id="rId18"/>
    <p:sldId id="340" r:id="rId19"/>
    <p:sldId id="341" r:id="rId20"/>
    <p:sldId id="326" r:id="rId21"/>
    <p:sldId id="328" r:id="rId22"/>
    <p:sldId id="343" r:id="rId23"/>
    <p:sldId id="329" r:id="rId24"/>
    <p:sldId id="335" r:id="rId25"/>
    <p:sldId id="348" r:id="rId26"/>
    <p:sldId id="350" r:id="rId27"/>
    <p:sldId id="351" r:id="rId28"/>
    <p:sldId id="352" r:id="rId29"/>
    <p:sldId id="349" r:id="rId30"/>
    <p:sldId id="344" r:id="rId31"/>
    <p:sldId id="342" r:id="rId32"/>
    <p:sldId id="347" r:id="rId33"/>
    <p:sldId id="354" r:id="rId34"/>
    <p:sldId id="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F26BA-F60E-9EC2-076C-5F94E02ABF8B}" name="Jack Rodber" initials="JR" userId="1b55dcbaa5ce06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DE"/>
    <a:srgbClr val="E551DA"/>
    <a:srgbClr val="FF0505"/>
    <a:srgbClr val="39A935"/>
    <a:srgbClr val="D40C52"/>
    <a:srgbClr val="F1ADAD"/>
    <a:srgbClr val="C1E4F5"/>
    <a:srgbClr val="37A6DE"/>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18" autoAdjust="0"/>
  </p:normalViewPr>
  <p:slideViewPr>
    <p:cSldViewPr snapToGrid="0" snapToObjects="1">
      <p:cViewPr>
        <p:scale>
          <a:sx n="66" d="100"/>
          <a:sy n="66" d="100"/>
        </p:scale>
        <p:origin x="668"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3000-B1C1-4CC6-8634-748C50DFAFB6}" type="datetimeFigureOut">
              <a:rPr lang="en-GB" smtClean="0"/>
              <a:t>23/08/2024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43C0-7EBE-4D63-86E5-4CC0DA253F7F}" type="slidenum">
              <a:rPr lang="en-GB" smtClean="0"/>
              <a:t>‹#›</a:t>
            </a:fld>
            <a:endParaRPr lang="en-GB"/>
          </a:p>
        </p:txBody>
      </p:sp>
    </p:spTree>
    <p:extLst>
      <p:ext uri="{BB962C8B-B14F-4D97-AF65-F5344CB8AC3E}">
        <p14:creationId xmlns:p14="http://schemas.microsoft.com/office/powerpoint/2010/main" val="20194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transformation – if you have a lot of values at lower values especially – can get gaps between bars. Will have happened due to higher concentration of handovers around 15 min mark. But looks better, more normally distributed.</a:t>
            </a:r>
          </a:p>
        </p:txBody>
      </p:sp>
      <p:sp>
        <p:nvSpPr>
          <p:cNvPr id="4" name="Slide Number Placeholder 3"/>
          <p:cNvSpPr>
            <a:spLocks noGrp="1"/>
          </p:cNvSpPr>
          <p:nvPr>
            <p:ph type="sldNum" sz="quarter" idx="5"/>
          </p:nvPr>
        </p:nvSpPr>
        <p:spPr/>
        <p:txBody>
          <a:bodyPr/>
          <a:lstStyle/>
          <a:p>
            <a:fld id="{DBA443C0-7EBE-4D63-86E5-4CC0DA253F7F}" type="slidenum">
              <a:rPr lang="en-GB" smtClean="0"/>
              <a:t>28</a:t>
            </a:fld>
            <a:endParaRPr lang="en-GB"/>
          </a:p>
        </p:txBody>
      </p:sp>
    </p:spTree>
    <p:extLst>
      <p:ext uri="{BB962C8B-B14F-4D97-AF65-F5344CB8AC3E}">
        <p14:creationId xmlns:p14="http://schemas.microsoft.com/office/powerpoint/2010/main" val="25669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9BC5-A62C-2147-997B-6A56514BAD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423E6F-AB75-0D4E-AC35-D5334AFC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1425EB-3E58-8447-B58C-868D2919FC06}"/>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5CA2E95-21D4-894F-89F0-AB11BBBE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1C0B-D63F-3A4C-87E0-3FC0898E847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580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C4-41D4-E143-858C-DB1878D699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608B44-A429-6240-A35B-0EC782FFF7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B2804F-98DA-7B42-A069-86EBE69D7BFF}"/>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950BB8C-9F4D-4243-BC23-BBAECDF74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C84AC-3D32-3741-8BDE-5312B230B21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133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1EB2A-E420-A34E-BBFA-9DEEE5DE4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79BCC-C585-A646-869F-F6D108B60B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B1D22-B6B6-2747-BEB5-68B9BC83AB32}"/>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C158D3EF-B585-CD46-973D-C0855DD6C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FC1B-43A2-3041-A8B8-A0F21D4E5E18}"/>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524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7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1465-60C3-964D-B17C-598948573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DB21AA-FB4C-6041-92F2-96C536D926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196176-4297-1642-B84A-BA2C02D5B694}"/>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13D6DB9-8230-294E-8477-DFC4DAC12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F3F1B-1734-9043-8E71-A0EBDF6D7BB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8458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5-EEFC-DC49-82F4-F610D4FC5D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42A0302-537D-6A41-B276-8971A6F12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C7D5D8-C3B7-7F4C-A01B-337DA705E98E}"/>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6CF05B5B-1874-C74B-A36D-BCA42D35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A556-53D9-2641-BC72-8C0031CD521E}"/>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8768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43C-D423-BD47-851F-241B3D51A9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8DB1F-1819-5645-B74A-A9F689627E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740E50-9B61-364D-A969-0D89D7798A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DC261-4D40-6F42-B6B9-B7CB04BD6ACF}"/>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0BFFBA8B-AB07-2E42-9BDA-9F0C74EB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E796-7257-D244-A1C5-CDAF8B13459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8504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492-CC1D-CA4B-B0E0-7A45D9B813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DC84CD-AE28-2B48-AD09-E00E1DCF7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CCB87-FB6B-144E-9334-C8BA21E743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E2759A-5BF3-8347-B16C-38ADFA7AC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A76925-2C32-3A45-B074-82E1F4751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755E90-F612-BF4D-B0B8-A5FE119E7E8D}"/>
              </a:ext>
            </a:extLst>
          </p:cNvPr>
          <p:cNvSpPr>
            <a:spLocks noGrp="1"/>
          </p:cNvSpPr>
          <p:nvPr>
            <p:ph type="dt" sz="half" idx="10"/>
          </p:nvPr>
        </p:nvSpPr>
        <p:spPr/>
        <p:txBody>
          <a:bodyPr/>
          <a:lstStyle/>
          <a:p>
            <a:fld id="{4418319F-443E-144B-BCC0-1F5EFB1E2AD9}" type="datetimeFigureOut">
              <a:t>8/23/2024</a:t>
            </a:fld>
            <a:endParaRPr lang="en-US"/>
          </a:p>
        </p:txBody>
      </p:sp>
      <p:sp>
        <p:nvSpPr>
          <p:cNvPr id="8" name="Footer Placeholder 7">
            <a:extLst>
              <a:ext uri="{FF2B5EF4-FFF2-40B4-BE49-F238E27FC236}">
                <a16:creationId xmlns:a16="http://schemas.microsoft.com/office/drawing/2014/main" id="{BC3EBE4B-ACCD-BC4A-9749-68AAB3448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10C26-A822-AC4F-992C-5E7FB9DB044F}"/>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64430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264B-EE97-6F4C-BFAD-A4D4955A3E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92C3FA1-ABC5-E242-A645-E83FB08CD5E9}"/>
              </a:ext>
            </a:extLst>
          </p:cNvPr>
          <p:cNvSpPr>
            <a:spLocks noGrp="1"/>
          </p:cNvSpPr>
          <p:nvPr>
            <p:ph type="dt" sz="half" idx="10"/>
          </p:nvPr>
        </p:nvSpPr>
        <p:spPr/>
        <p:txBody>
          <a:bodyPr/>
          <a:lstStyle/>
          <a:p>
            <a:fld id="{4418319F-443E-144B-BCC0-1F5EFB1E2AD9}" type="datetimeFigureOut">
              <a:t>8/23/2024</a:t>
            </a:fld>
            <a:endParaRPr lang="en-US"/>
          </a:p>
        </p:txBody>
      </p:sp>
      <p:sp>
        <p:nvSpPr>
          <p:cNvPr id="4" name="Footer Placeholder 3">
            <a:extLst>
              <a:ext uri="{FF2B5EF4-FFF2-40B4-BE49-F238E27FC236}">
                <a16:creationId xmlns:a16="http://schemas.microsoft.com/office/drawing/2014/main" id="{45BA26D6-910E-1B44-8326-5EE678B3D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D8DD5-AF58-5849-8D33-85D1C5EC4594}"/>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32530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A7C78-352C-7742-8CA3-5C0E5222862C}"/>
              </a:ext>
            </a:extLst>
          </p:cNvPr>
          <p:cNvSpPr>
            <a:spLocks noGrp="1"/>
          </p:cNvSpPr>
          <p:nvPr>
            <p:ph type="dt" sz="half" idx="10"/>
          </p:nvPr>
        </p:nvSpPr>
        <p:spPr/>
        <p:txBody>
          <a:bodyPr/>
          <a:lstStyle/>
          <a:p>
            <a:fld id="{4418319F-443E-144B-BCC0-1F5EFB1E2AD9}" type="datetimeFigureOut">
              <a:t>8/23/2024</a:t>
            </a:fld>
            <a:endParaRPr lang="en-US"/>
          </a:p>
        </p:txBody>
      </p:sp>
      <p:sp>
        <p:nvSpPr>
          <p:cNvPr id="3" name="Footer Placeholder 2">
            <a:extLst>
              <a:ext uri="{FF2B5EF4-FFF2-40B4-BE49-F238E27FC236}">
                <a16:creationId xmlns:a16="http://schemas.microsoft.com/office/drawing/2014/main" id="{5D8DAF92-264F-224D-AE2E-6BC530472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4D5A6-9BDC-D34E-A385-7B5418183655}"/>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0820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CE9A-7F06-7F47-8352-E117DAB6C0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418F32-E2FF-6C46-B6B9-DE48D4F3D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1350D2-A484-9943-8F57-DD87610BF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FBFC77-ECF6-5B4E-87D7-62B1E5CC8A4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80D0B969-DDEC-C442-893F-40CF0A2E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2AA5-5891-7042-B418-67001DEC50D0}"/>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032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F29-0108-674B-837A-E55B24EAC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C6EA98-2BFA-E94A-808F-756FF827C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72224-7CC6-BC43-96AF-46AD8B83A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8866AB-D659-1845-9A72-B4CB6613D93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CB8B6746-C6FF-0840-A774-14010BD31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FCF5C-B7BF-F745-8756-0970280E79A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351469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E638D-470E-104F-89C6-3502964A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89F52F-7776-0C44-A767-4B51E2783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EEA83-D153-5141-A360-2F954A6C3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DD119D3-F48A-114E-A3A9-2FC359AC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EF18D-F7BA-8B46-A3BD-3CCB989FA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D641-207A-A64A-B911-FB333DFB15D9}" type="slidenum">
              <a:t>‹#›</a:t>
            </a:fld>
            <a:endParaRPr lang="en-US"/>
          </a:p>
        </p:txBody>
      </p:sp>
    </p:spTree>
    <p:extLst>
      <p:ext uri="{BB962C8B-B14F-4D97-AF65-F5344CB8AC3E}">
        <p14:creationId xmlns:p14="http://schemas.microsoft.com/office/powerpoint/2010/main" val="186279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emf"/><Relationship Id="rId7" Type="http://schemas.openxmlformats.org/officeDocument/2006/relationships/image" Target="../media/image33.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7.emf"/><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emf"/><Relationship Id="rId7" Type="http://schemas.openxmlformats.org/officeDocument/2006/relationships/image" Target="../media/image40.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emf"/><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emf"/><Relationship Id="rId10" Type="http://schemas.openxmlformats.org/officeDocument/2006/relationships/image" Target="../media/image64.svg"/><Relationship Id="rId4" Type="http://schemas.openxmlformats.org/officeDocument/2006/relationships/image" Target="../media/image6.emf"/><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emf"/><Relationship Id="rId7" Type="http://schemas.openxmlformats.org/officeDocument/2006/relationships/image" Target="../media/image6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6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emf"/><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6.emf"/><Relationship Id="rId7" Type="http://schemas.openxmlformats.org/officeDocument/2006/relationships/image" Target="../media/image1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github.com/Nottingham-and-Nottinghamshire-ICS/Statistics_training_1" TargetMode="Externa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emf"/><Relationship Id="rId7" Type="http://schemas.openxmlformats.org/officeDocument/2006/relationships/image" Target="../media/image2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7.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emf"/><Relationship Id="rId7"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34DC-71CB-CF4A-A059-D7DF2ADC8E58}"/>
              </a:ext>
            </a:extLst>
          </p:cNvPr>
          <p:cNvPicPr>
            <a:picLocks noChangeAspect="1"/>
          </p:cNvPicPr>
          <p:nvPr/>
        </p:nvPicPr>
        <p:blipFill>
          <a:blip r:embed="rId2"/>
          <a:stretch>
            <a:fillRect/>
          </a:stretch>
        </p:blipFill>
        <p:spPr>
          <a:xfrm>
            <a:off x="-157854" y="-120771"/>
            <a:ext cx="12723888" cy="7108165"/>
          </a:xfrm>
          <a:prstGeom prst="rect">
            <a:avLst/>
          </a:prstGeom>
        </p:spPr>
      </p:pic>
      <p:pic>
        <p:nvPicPr>
          <p:cNvPr id="15" name="Picture 14" descr="Icon&#10;&#10;Description automatically generated">
            <a:extLst>
              <a:ext uri="{FF2B5EF4-FFF2-40B4-BE49-F238E27FC236}">
                <a16:creationId xmlns:a16="http://schemas.microsoft.com/office/drawing/2014/main" id="{FEB365CC-6196-4D4E-9B3C-E13D3EADC0EB}"/>
              </a:ext>
            </a:extLst>
          </p:cNvPr>
          <p:cNvPicPr>
            <a:picLocks noChangeAspect="1"/>
          </p:cNvPicPr>
          <p:nvPr/>
        </p:nvPicPr>
        <p:blipFill>
          <a:blip r:embed="rId3"/>
          <a:stretch>
            <a:fillRect/>
          </a:stretch>
        </p:blipFill>
        <p:spPr>
          <a:xfrm>
            <a:off x="-157854" y="-116694"/>
            <a:ext cx="12636740" cy="7108166"/>
          </a:xfrm>
          <a:prstGeom prst="rect">
            <a:avLst/>
          </a:prstGeom>
        </p:spPr>
      </p:pic>
      <p:sp>
        <p:nvSpPr>
          <p:cNvPr id="9" name="Subtitle 2">
            <a:extLst>
              <a:ext uri="{FF2B5EF4-FFF2-40B4-BE49-F238E27FC236}">
                <a16:creationId xmlns:a16="http://schemas.microsoft.com/office/drawing/2014/main" id="{AE32F209-71EC-0E47-BB82-5F07244C1D09}"/>
              </a:ext>
            </a:extLst>
          </p:cNvPr>
          <p:cNvSpPr txBox="1">
            <a:spLocks/>
          </p:cNvSpPr>
          <p:nvPr/>
        </p:nvSpPr>
        <p:spPr>
          <a:xfrm>
            <a:off x="1249989" y="2977445"/>
            <a:ext cx="5621867"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latin typeface="Montserrat" pitchFamily="2" charset="77"/>
              </a:rPr>
              <a:t>System Intelligence Report:</a:t>
            </a:r>
          </a:p>
          <a:p>
            <a:pPr marL="0" indent="0">
              <a:buNone/>
            </a:pPr>
            <a:r>
              <a:rPr lang="en-GB" b="1" dirty="0">
                <a:solidFill>
                  <a:schemeClr val="bg1"/>
                </a:solidFill>
                <a:latin typeface="Montserrat" pitchFamily="2" charset="77"/>
              </a:rPr>
              <a:t>Statistics Training #1</a:t>
            </a:r>
          </a:p>
          <a:p>
            <a:pPr marL="0" indent="0">
              <a:buNone/>
            </a:pPr>
            <a:endParaRPr lang="en-GB" b="1" dirty="0">
              <a:solidFill>
                <a:schemeClr val="bg1"/>
              </a:solidFill>
              <a:latin typeface="Montserrat" pitchFamily="2" charset="77"/>
            </a:endParaRPr>
          </a:p>
        </p:txBody>
      </p:sp>
      <p:sp>
        <p:nvSpPr>
          <p:cNvPr id="10" name="Subtitle 2">
            <a:extLst>
              <a:ext uri="{FF2B5EF4-FFF2-40B4-BE49-F238E27FC236}">
                <a16:creationId xmlns:a16="http://schemas.microsoft.com/office/drawing/2014/main" id="{2A689963-4004-AA4E-B422-29975B8C250E}"/>
              </a:ext>
            </a:extLst>
          </p:cNvPr>
          <p:cNvSpPr txBox="1">
            <a:spLocks/>
          </p:cNvSpPr>
          <p:nvPr/>
        </p:nvSpPr>
        <p:spPr>
          <a:xfrm>
            <a:off x="1249988" y="4660720"/>
            <a:ext cx="562186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solidFill>
                  <a:schemeClr val="bg1"/>
                </a:solidFill>
                <a:latin typeface="Montserrat" pitchFamily="2" charset="77"/>
              </a:rPr>
              <a:t>Report produced by the Nottingham and Nottinghamshire ICS System Analytics &amp; Intelligence Unit</a:t>
            </a:r>
          </a:p>
        </p:txBody>
      </p:sp>
      <p:pic>
        <p:nvPicPr>
          <p:cNvPr id="18" name="Picture 17">
            <a:extLst>
              <a:ext uri="{FF2B5EF4-FFF2-40B4-BE49-F238E27FC236}">
                <a16:creationId xmlns:a16="http://schemas.microsoft.com/office/drawing/2014/main" id="{0814B9BD-1B9C-B245-837B-1E0A701641E4}"/>
              </a:ext>
            </a:extLst>
          </p:cNvPr>
          <p:cNvPicPr>
            <a:picLocks noChangeAspect="1"/>
          </p:cNvPicPr>
          <p:nvPr/>
        </p:nvPicPr>
        <p:blipFill>
          <a:blip r:embed="rId4"/>
          <a:stretch>
            <a:fillRect/>
          </a:stretch>
        </p:blipFill>
        <p:spPr>
          <a:xfrm>
            <a:off x="8906933" y="545979"/>
            <a:ext cx="2625146" cy="922349"/>
          </a:xfrm>
          <a:prstGeom prst="rect">
            <a:avLst/>
          </a:prstGeom>
        </p:spPr>
      </p:pic>
      <p:pic>
        <p:nvPicPr>
          <p:cNvPr id="2" name="Picture 1" descr="Text&#10;&#10;Description automatically generated">
            <a:extLst>
              <a:ext uri="{FF2B5EF4-FFF2-40B4-BE49-F238E27FC236}">
                <a16:creationId xmlns:a16="http://schemas.microsoft.com/office/drawing/2014/main" id="{2781A5B6-BF04-6AA8-F050-429034A2D6AF}"/>
              </a:ext>
            </a:extLst>
          </p:cNvPr>
          <p:cNvPicPr/>
          <p:nvPr/>
        </p:nvPicPr>
        <p:blipFill>
          <a:blip r:embed="rId5">
            <a:extLst>
              <a:ext uri="{28A0092B-C50C-407E-A947-70E740481C1C}">
                <a14:useLocalDpi xmlns:a14="http://schemas.microsoft.com/office/drawing/2010/main" val="0"/>
              </a:ext>
            </a:extLst>
          </a:blip>
          <a:stretch>
            <a:fillRect/>
          </a:stretch>
        </p:blipFill>
        <p:spPr>
          <a:xfrm>
            <a:off x="10219506" y="5859252"/>
            <a:ext cx="2137690" cy="905538"/>
          </a:xfrm>
          <a:prstGeom prst="rect">
            <a:avLst/>
          </a:prstGeom>
        </p:spPr>
      </p:pic>
      <p:graphicFrame>
        <p:nvGraphicFramePr>
          <p:cNvPr id="3" name="Table 3">
            <a:extLst>
              <a:ext uri="{FF2B5EF4-FFF2-40B4-BE49-F238E27FC236}">
                <a16:creationId xmlns:a16="http://schemas.microsoft.com/office/drawing/2014/main" id="{2A1C1863-6D07-C4DB-B3A9-1AF14BFFBC81}"/>
              </a:ext>
            </a:extLst>
          </p:cNvPr>
          <p:cNvGraphicFramePr>
            <a:graphicFrameLocks noGrp="1"/>
          </p:cNvGraphicFramePr>
          <p:nvPr>
            <p:extLst>
              <p:ext uri="{D42A27DB-BD31-4B8C-83A1-F6EECF244321}">
                <p14:modId xmlns:p14="http://schemas.microsoft.com/office/powerpoint/2010/main" val="197641314"/>
              </p:ext>
            </p:extLst>
          </p:nvPr>
        </p:nvGraphicFramePr>
        <p:xfrm>
          <a:off x="9278224" y="3311305"/>
          <a:ext cx="2976228" cy="1219200"/>
        </p:xfrm>
        <a:graphic>
          <a:graphicData uri="http://schemas.openxmlformats.org/drawingml/2006/table">
            <a:tbl>
              <a:tblPr firstRow="1" bandRow="1">
                <a:tableStyleId>{5C22544A-7EE6-4342-B048-85BDC9FD1C3A}</a:tableStyleId>
              </a:tblPr>
              <a:tblGrid>
                <a:gridCol w="1359016">
                  <a:extLst>
                    <a:ext uri="{9D8B030D-6E8A-4147-A177-3AD203B41FA5}">
                      <a16:colId xmlns:a16="http://schemas.microsoft.com/office/drawing/2014/main" val="3735723592"/>
                    </a:ext>
                  </a:extLst>
                </a:gridCol>
                <a:gridCol w="1617212">
                  <a:extLst>
                    <a:ext uri="{9D8B030D-6E8A-4147-A177-3AD203B41FA5}">
                      <a16:colId xmlns:a16="http://schemas.microsoft.com/office/drawing/2014/main" val="520013833"/>
                    </a:ext>
                  </a:extLst>
                </a:gridCol>
              </a:tblGrid>
              <a:tr h="301846">
                <a:tc>
                  <a:txBody>
                    <a:bodyPr/>
                    <a:lstStyle/>
                    <a:p>
                      <a:r>
                        <a:rPr lang="en-GB" sz="1400" b="0" dirty="0">
                          <a:solidFill>
                            <a:schemeClr val="bg1"/>
                          </a:solidFill>
                        </a:rPr>
                        <a:t>Date of report: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125462711"/>
                  </a:ext>
                </a:extLst>
              </a:tr>
              <a:tr h="301846">
                <a:tc>
                  <a:txBody>
                    <a:bodyPr/>
                    <a:lstStyle/>
                    <a:p>
                      <a:r>
                        <a:rPr lang="en-GB" sz="1400" b="0" dirty="0">
                          <a:solidFill>
                            <a:schemeClr val="bg1"/>
                          </a:solidFill>
                        </a:rPr>
                        <a:t>Report author: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1189565102"/>
                  </a:ext>
                </a:extLst>
              </a:tr>
              <a:tr h="301846">
                <a:tc>
                  <a:txBody>
                    <a:bodyPr/>
                    <a:lstStyle/>
                    <a:p>
                      <a:r>
                        <a:rPr lang="en-GB" sz="1400" b="0" dirty="0">
                          <a:solidFill>
                            <a:schemeClr val="bg1"/>
                          </a:solidFill>
                        </a:rPr>
                        <a:t>SRO: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2849511081"/>
                  </a:ext>
                </a:extLst>
              </a:tr>
              <a:tr h="301846">
                <a:tc>
                  <a:txBody>
                    <a:bodyPr/>
                    <a:lstStyle/>
                    <a:p>
                      <a:r>
                        <a:rPr lang="en-GB" sz="1400" b="0" dirty="0">
                          <a:solidFill>
                            <a:schemeClr val="bg1"/>
                          </a:solidFill>
                        </a:rPr>
                        <a:t>Clinical lead: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859778264"/>
                  </a:ext>
                </a:extLst>
              </a:tr>
            </a:tbl>
          </a:graphicData>
        </a:graphic>
      </p:graphicFrame>
    </p:spTree>
    <p:extLst>
      <p:ext uri="{BB962C8B-B14F-4D97-AF65-F5344CB8AC3E}">
        <p14:creationId xmlns:p14="http://schemas.microsoft.com/office/powerpoint/2010/main" val="407039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386391"/>
            <a:ext cx="7511612" cy="5632311"/>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122-125 to make a simple column chart showing the count of patients per ED location that they arrived through. </a:t>
            </a:r>
          </a:p>
          <a:p>
            <a:pPr marL="342900" indent="-342900">
              <a:buFont typeface="+mj-lt"/>
              <a:buAutoNum type="arabicPeriod"/>
            </a:pPr>
            <a:r>
              <a:rPr lang="en-GB" sz="1200" dirty="0"/>
              <a:t>Then run lines 129-141 to run customised code that creates a bar chart. Remember to read the comments!!</a:t>
            </a:r>
          </a:p>
          <a:p>
            <a:pPr marL="342900" indent="-342900">
              <a:buFont typeface="+mj-lt"/>
              <a:buAutoNum type="arabicPeriod"/>
            </a:pPr>
            <a:r>
              <a:rPr lang="en-GB" sz="1200" dirty="0">
                <a:solidFill>
                  <a:srgbClr val="0070C0"/>
                </a:solidFill>
              </a:rPr>
              <a:t>Run lines 145-157 to create a bar chart that shows the number of inpatients that were admitted to a ward (rather than SDEC). </a:t>
            </a:r>
          </a:p>
          <a:p>
            <a:pPr marL="342900" indent="-342900">
              <a:buFont typeface="+mj-lt"/>
              <a:buAutoNum type="arabicPeriod"/>
            </a:pPr>
            <a:r>
              <a:rPr lang="en-GB" sz="1200" dirty="0">
                <a:solidFill>
                  <a:srgbClr val="0070C0"/>
                </a:solidFill>
              </a:rPr>
              <a:t>Have a go at question 4 and then we will discuss the answers together. </a:t>
            </a:r>
          </a:p>
          <a:p>
            <a:pPr marL="342900" indent="-342900">
              <a:buFont typeface="+mj-lt"/>
              <a:buAutoNum type="arabicPeriod"/>
            </a:pPr>
            <a:r>
              <a:rPr lang="en-GB" sz="1200" dirty="0">
                <a:solidFill>
                  <a:srgbClr val="0070C0"/>
                </a:solidFill>
              </a:rPr>
              <a:t>Run line 169-181 to convert the categorical variables to factors, and then run lines 184-196 to create the improved bar chart</a:t>
            </a:r>
          </a:p>
          <a:p>
            <a:pPr marL="342900" indent="-342900">
              <a:buFont typeface="+mj-lt"/>
              <a:buAutoNum type="arabicPeriod"/>
            </a:pPr>
            <a:r>
              <a:rPr lang="en-GB" sz="1200" dirty="0">
                <a:solidFill>
                  <a:srgbClr val="0070C0"/>
                </a:solidFill>
              </a:rPr>
              <a:t>Have a go at the task 5 to create a new bar chart</a:t>
            </a:r>
          </a:p>
          <a:p>
            <a:endParaRPr lang="en-GB" sz="1200" dirty="0"/>
          </a:p>
          <a:p>
            <a:pPr lvl="0"/>
            <a:r>
              <a:rPr lang="en-GB" dirty="0"/>
              <a:t>Excel: </a:t>
            </a:r>
          </a:p>
          <a:p>
            <a:pPr marL="342900" indent="-342900">
              <a:buFont typeface="+mj-lt"/>
              <a:buAutoNum type="arabicPeriod"/>
            </a:pPr>
            <a:r>
              <a:rPr lang="en-GB" sz="1200" dirty="0"/>
              <a:t>Go to your pivot table and remove any variables from the Rows. Add only </a:t>
            </a:r>
            <a:r>
              <a:rPr lang="en-GB" sz="1200" dirty="0" err="1"/>
              <a:t>ED_Location</a:t>
            </a:r>
            <a:r>
              <a:rPr lang="en-GB" sz="1200" dirty="0"/>
              <a:t> to the Rows field. Leave </a:t>
            </a:r>
            <a:r>
              <a:rPr lang="en-GB" sz="1200" dirty="0" err="1"/>
              <a:t>Count_of_Patient_Id</a:t>
            </a:r>
            <a:r>
              <a:rPr lang="en-GB" sz="1200" dirty="0"/>
              <a:t> in the Values field </a:t>
            </a:r>
            <a:r>
              <a:rPr lang="en-GB" sz="1200" dirty="0">
                <a:solidFill>
                  <a:srgbClr val="00B0F0"/>
                </a:solidFill>
              </a:rPr>
              <a:t>(A70)</a:t>
            </a:r>
            <a:endParaRPr lang="en-GB" sz="1200" dirty="0"/>
          </a:p>
          <a:p>
            <a:pPr marL="342900" indent="-342900">
              <a:buFont typeface="+mj-lt"/>
              <a:buAutoNum type="arabicPeriod"/>
            </a:pPr>
            <a:r>
              <a:rPr lang="en-GB" sz="1200" dirty="0"/>
              <a:t>The column names may have remained the same as when you previously renamed them. If so, rename them to something more suitable</a:t>
            </a:r>
          </a:p>
          <a:p>
            <a:pPr marL="342900" indent="-342900">
              <a:buFont typeface="+mj-lt"/>
              <a:buAutoNum type="arabicPeriod"/>
            </a:pPr>
            <a:r>
              <a:rPr lang="en-GB" sz="1200" dirty="0"/>
              <a:t>Click on the pivot table and then go to Insert in the ribbon.</a:t>
            </a:r>
          </a:p>
          <a:p>
            <a:pPr marL="342900" indent="-342900">
              <a:buFont typeface="+mj-lt"/>
              <a:buAutoNum type="arabicPeriod"/>
            </a:pPr>
            <a:r>
              <a:rPr lang="en-GB" sz="1200" dirty="0"/>
              <a:t>Click on Insert Column or Bar Chart and then 2D Clustered Bar</a:t>
            </a:r>
          </a:p>
          <a:p>
            <a:pPr marL="342900" indent="-342900">
              <a:buFont typeface="+mj-lt"/>
              <a:buAutoNum type="arabicPeriod"/>
            </a:pPr>
            <a:r>
              <a:rPr lang="en-GB" sz="1200" dirty="0"/>
              <a:t>Click on the chart title (it may read ‘Total’) and change it to something descriptive (think about the variables you are using)</a:t>
            </a:r>
          </a:p>
          <a:p>
            <a:pPr marL="342900" indent="-342900">
              <a:buFont typeface="+mj-lt"/>
              <a:buAutoNum type="arabicPeriod"/>
            </a:pPr>
            <a:r>
              <a:rPr lang="en-GB" sz="1200" dirty="0"/>
              <a:t>Click on the + to the right of the chart (click on the chart if you can’t see this) and untick Legend. Check Axis Titles and rename these. If you have buttons visible on the chart, such as Count of Patient ID to the upper left, right click on it and click Hide All Field Buttons on Chart </a:t>
            </a:r>
            <a:r>
              <a:rPr lang="en-GB" sz="1200" dirty="0">
                <a:solidFill>
                  <a:srgbClr val="00B0F0"/>
                </a:solidFill>
              </a:rPr>
              <a:t>(D70)</a:t>
            </a:r>
            <a:endParaRPr lang="en-GB" sz="1200" dirty="0"/>
          </a:p>
          <a:p>
            <a:pPr marL="342900" indent="-342900">
              <a:buFont typeface="+mj-lt"/>
              <a:buAutoNum type="arabicPeriod"/>
            </a:pPr>
            <a:r>
              <a:rPr lang="en-GB" sz="1200" dirty="0">
                <a:solidFill>
                  <a:srgbClr val="0070C0"/>
                </a:solidFill>
              </a:rPr>
              <a:t>Go back to the pivot table and add only </a:t>
            </a:r>
            <a:r>
              <a:rPr lang="en-GB" sz="1200" dirty="0" err="1">
                <a:solidFill>
                  <a:srgbClr val="0070C0"/>
                </a:solidFill>
              </a:rPr>
              <a:t>Admitted_To_Ward</a:t>
            </a:r>
            <a:r>
              <a:rPr lang="en-GB" sz="1200" dirty="0">
                <a:solidFill>
                  <a:srgbClr val="0070C0"/>
                </a:solidFill>
              </a:rPr>
              <a:t> to the Rows field. Leave </a:t>
            </a:r>
            <a:r>
              <a:rPr lang="en-GB" sz="1200" dirty="0" err="1">
                <a:solidFill>
                  <a:srgbClr val="0070C0"/>
                </a:solidFill>
              </a:rPr>
              <a:t>Count_of_Patient_Id</a:t>
            </a:r>
            <a:r>
              <a:rPr lang="en-GB" sz="1200" dirty="0">
                <a:solidFill>
                  <a:srgbClr val="0070C0"/>
                </a:solidFill>
              </a:rPr>
              <a:t> in the Values field. Create a bar chart following the steps above (</a:t>
            </a:r>
            <a:r>
              <a:rPr lang="en-GB" sz="1200" dirty="0">
                <a:solidFill>
                  <a:srgbClr val="FF0000"/>
                </a:solidFill>
              </a:rPr>
              <a:t>REMEMBER TO PASTE AS PICTURE</a:t>
            </a:r>
            <a:r>
              <a:rPr lang="en-GB" sz="1200" dirty="0">
                <a:solidFill>
                  <a:srgbClr val="0070C0"/>
                </a:solidFill>
              </a:rPr>
              <a:t>). </a:t>
            </a:r>
            <a:r>
              <a:rPr lang="en-GB" sz="1200" dirty="0">
                <a:solidFill>
                  <a:srgbClr val="00B0F0"/>
                </a:solidFill>
              </a:rPr>
              <a:t>(A86-D86)</a:t>
            </a:r>
            <a:endParaRPr lang="en-GB" sz="1200" dirty="0">
              <a:solidFill>
                <a:srgbClr val="0070C0"/>
              </a:solidFill>
            </a:endParaRPr>
          </a:p>
          <a:p>
            <a:pPr marL="342900" indent="-342900">
              <a:buFont typeface="+mj-lt"/>
              <a:buAutoNum type="arabicPeriod"/>
            </a:pPr>
            <a:r>
              <a:rPr lang="en-GB" sz="1200" dirty="0">
                <a:solidFill>
                  <a:srgbClr val="0070C0"/>
                </a:solidFill>
              </a:rPr>
              <a:t>Your chart will probably look like you expect it to, but have a look at the chart that was created in the R tutorial (image in this PowerPoint on the right). Do you think it looks right? Have a think and we will discuss together. </a:t>
            </a:r>
          </a:p>
          <a:p>
            <a:pPr marL="342900" indent="-342900">
              <a:buFont typeface="+mj-lt"/>
              <a:buAutoNum type="arabicPeriod"/>
            </a:pPr>
            <a:r>
              <a:rPr lang="en-GB" sz="1200" dirty="0">
                <a:solidFill>
                  <a:srgbClr val="0070C0"/>
                </a:solidFill>
              </a:rPr>
              <a:t>Have a go at question 4 to create a new bar chart </a:t>
            </a:r>
            <a:r>
              <a:rPr lang="en-GB" sz="1200" dirty="0">
                <a:solidFill>
                  <a:srgbClr val="00B0F0"/>
                </a:solidFill>
              </a:rPr>
              <a:t>(A102-D102)</a:t>
            </a:r>
            <a:endParaRPr lang="en-GB" sz="1200" dirty="0">
              <a:solidFill>
                <a:srgbClr val="0070C0"/>
              </a:solidFill>
            </a:endParaRPr>
          </a:p>
          <a:p>
            <a:pPr marL="342900" indent="-342900">
              <a:buFont typeface="+mj-lt"/>
              <a:buAutoNum type="arabicPeriod"/>
            </a:pPr>
            <a:endParaRPr lang="en-GB" sz="1200" dirty="0">
              <a:solidFill>
                <a:srgbClr val="0070C0"/>
              </a:solidFill>
            </a:endParaRPr>
          </a:p>
        </p:txBody>
      </p:sp>
      <p:pic>
        <p:nvPicPr>
          <p:cNvPr id="5" name="Picture 4">
            <a:extLst>
              <a:ext uri="{FF2B5EF4-FFF2-40B4-BE49-F238E27FC236}">
                <a16:creationId xmlns:a16="http://schemas.microsoft.com/office/drawing/2014/main" id="{D35261CE-3D7A-6C89-3A35-1BE2913A1728}"/>
              </a:ext>
            </a:extLst>
          </p:cNvPr>
          <p:cNvPicPr>
            <a:picLocks noChangeAspect="1"/>
          </p:cNvPicPr>
          <p:nvPr/>
        </p:nvPicPr>
        <p:blipFill>
          <a:blip r:embed="rId5"/>
          <a:srcRect/>
          <a:stretch/>
        </p:blipFill>
        <p:spPr>
          <a:xfrm>
            <a:off x="7592483" y="4109437"/>
            <a:ext cx="4448850" cy="2165303"/>
          </a:xfrm>
          <a:prstGeom prst="rect">
            <a:avLst/>
          </a:prstGeom>
        </p:spPr>
      </p:pic>
      <p:pic>
        <p:nvPicPr>
          <p:cNvPr id="8" name="Picture 7">
            <a:extLst>
              <a:ext uri="{FF2B5EF4-FFF2-40B4-BE49-F238E27FC236}">
                <a16:creationId xmlns:a16="http://schemas.microsoft.com/office/drawing/2014/main" id="{2D7DC66F-F73C-655D-0E64-7142790FCC09}"/>
              </a:ext>
            </a:extLst>
          </p:cNvPr>
          <p:cNvPicPr>
            <a:picLocks noChangeAspect="1"/>
          </p:cNvPicPr>
          <p:nvPr/>
        </p:nvPicPr>
        <p:blipFill>
          <a:blip r:embed="rId6"/>
          <a:srcRect/>
          <a:stretch/>
        </p:blipFill>
        <p:spPr>
          <a:xfrm>
            <a:off x="7729343" y="1741432"/>
            <a:ext cx="3802736" cy="2014262"/>
          </a:xfrm>
          <a:prstGeom prst="rect">
            <a:avLst/>
          </a:prstGeom>
        </p:spPr>
      </p:pic>
      <p:pic>
        <p:nvPicPr>
          <p:cNvPr id="13" name="Picture 12">
            <a:extLst>
              <a:ext uri="{FF2B5EF4-FFF2-40B4-BE49-F238E27FC236}">
                <a16:creationId xmlns:a16="http://schemas.microsoft.com/office/drawing/2014/main" id="{CDDF4FFE-2C91-6CCB-8242-A0E5B5329E38}"/>
              </a:ext>
            </a:extLst>
          </p:cNvPr>
          <p:cNvPicPr>
            <a:picLocks noChangeAspect="1"/>
          </p:cNvPicPr>
          <p:nvPr/>
        </p:nvPicPr>
        <p:blipFill>
          <a:blip r:embed="rId7"/>
          <a:srcRect/>
          <a:stretch/>
        </p:blipFill>
        <p:spPr>
          <a:xfrm>
            <a:off x="7671996" y="2607070"/>
            <a:ext cx="3698665" cy="1959137"/>
          </a:xfrm>
          <a:prstGeom prst="rect">
            <a:avLst/>
          </a:prstGeom>
        </p:spPr>
      </p:pic>
      <p:pic>
        <p:nvPicPr>
          <p:cNvPr id="17" name="Picture 16">
            <a:extLst>
              <a:ext uri="{FF2B5EF4-FFF2-40B4-BE49-F238E27FC236}">
                <a16:creationId xmlns:a16="http://schemas.microsoft.com/office/drawing/2014/main" id="{A4C51C8E-A256-7864-7D74-35D5B5EE79BF}"/>
              </a:ext>
            </a:extLst>
          </p:cNvPr>
          <p:cNvPicPr>
            <a:picLocks noChangeAspect="1"/>
          </p:cNvPicPr>
          <p:nvPr/>
        </p:nvPicPr>
        <p:blipFill>
          <a:blip r:embed="rId8"/>
          <a:srcRect/>
          <a:stretch/>
        </p:blipFill>
        <p:spPr>
          <a:xfrm>
            <a:off x="7832380" y="1746051"/>
            <a:ext cx="3698665" cy="1959137"/>
          </a:xfrm>
          <a:prstGeom prst="rect">
            <a:avLst/>
          </a:prstGeom>
        </p:spPr>
      </p:pic>
      <p:pic>
        <p:nvPicPr>
          <p:cNvPr id="18" name="Picture 17">
            <a:extLst>
              <a:ext uri="{FF2B5EF4-FFF2-40B4-BE49-F238E27FC236}">
                <a16:creationId xmlns:a16="http://schemas.microsoft.com/office/drawing/2014/main" id="{DC9739CF-0F26-91BE-2D28-A194C6870BF8}"/>
              </a:ext>
            </a:extLst>
          </p:cNvPr>
          <p:cNvPicPr>
            <a:picLocks noChangeAspect="1"/>
          </p:cNvPicPr>
          <p:nvPr/>
        </p:nvPicPr>
        <p:blipFill>
          <a:blip r:embed="rId7"/>
          <a:srcRect/>
          <a:stretch/>
        </p:blipFill>
        <p:spPr>
          <a:xfrm>
            <a:off x="7903909" y="4366128"/>
            <a:ext cx="3698665" cy="1959137"/>
          </a:xfrm>
          <a:prstGeom prst="rect">
            <a:avLst/>
          </a:prstGeom>
        </p:spPr>
      </p:pic>
      <p:pic>
        <p:nvPicPr>
          <p:cNvPr id="19" name="Picture 18">
            <a:extLst>
              <a:ext uri="{FF2B5EF4-FFF2-40B4-BE49-F238E27FC236}">
                <a16:creationId xmlns:a16="http://schemas.microsoft.com/office/drawing/2014/main" id="{119DB88D-48AB-7808-2ECC-8EDB2DD84D9D}"/>
              </a:ext>
            </a:extLst>
          </p:cNvPr>
          <p:cNvPicPr>
            <a:picLocks noChangeAspect="1"/>
          </p:cNvPicPr>
          <p:nvPr/>
        </p:nvPicPr>
        <p:blipFill>
          <a:blip r:embed="rId9"/>
          <a:srcRect/>
          <a:stretch/>
        </p:blipFill>
        <p:spPr>
          <a:xfrm>
            <a:off x="7799837" y="4108311"/>
            <a:ext cx="3802737" cy="1829323"/>
          </a:xfrm>
          <a:prstGeom prst="rect">
            <a:avLst/>
          </a:prstGeom>
        </p:spPr>
      </p:pic>
      <p:pic>
        <p:nvPicPr>
          <p:cNvPr id="20" name="Picture 19">
            <a:extLst>
              <a:ext uri="{FF2B5EF4-FFF2-40B4-BE49-F238E27FC236}">
                <a16:creationId xmlns:a16="http://schemas.microsoft.com/office/drawing/2014/main" id="{02599367-2AB5-748D-50F1-258951715799}"/>
              </a:ext>
            </a:extLst>
          </p:cNvPr>
          <p:cNvPicPr>
            <a:picLocks noChangeAspect="1"/>
          </p:cNvPicPr>
          <p:nvPr/>
        </p:nvPicPr>
        <p:blipFill>
          <a:blip r:embed="rId10"/>
          <a:srcRect/>
          <a:stretch/>
        </p:blipFill>
        <p:spPr>
          <a:xfrm>
            <a:off x="7592483" y="4144330"/>
            <a:ext cx="4466237" cy="2295924"/>
          </a:xfrm>
          <a:prstGeom prst="rect">
            <a:avLst/>
          </a:prstGeom>
        </p:spPr>
      </p:pic>
      <p:pic>
        <p:nvPicPr>
          <p:cNvPr id="21" name="Picture 20">
            <a:extLst>
              <a:ext uri="{FF2B5EF4-FFF2-40B4-BE49-F238E27FC236}">
                <a16:creationId xmlns:a16="http://schemas.microsoft.com/office/drawing/2014/main" id="{BFB89761-66C5-EE41-0DBD-423F53E1C5B6}"/>
              </a:ext>
            </a:extLst>
          </p:cNvPr>
          <p:cNvPicPr>
            <a:picLocks noChangeAspect="1"/>
          </p:cNvPicPr>
          <p:nvPr/>
        </p:nvPicPr>
        <p:blipFill>
          <a:blip r:embed="rId11"/>
          <a:srcRect/>
          <a:stretch/>
        </p:blipFill>
        <p:spPr>
          <a:xfrm>
            <a:off x="7380717" y="1722676"/>
            <a:ext cx="4601989" cy="2122898"/>
          </a:xfrm>
          <a:prstGeom prst="rect">
            <a:avLst/>
          </a:prstGeom>
        </p:spPr>
      </p:pic>
    </p:spTree>
    <p:extLst>
      <p:ext uri="{BB962C8B-B14F-4D97-AF65-F5344CB8AC3E}">
        <p14:creationId xmlns:p14="http://schemas.microsoft.com/office/powerpoint/2010/main" val="25092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26978"/>
            <a:ext cx="7511612"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224-240 to create a stacked bar chart showing the number of patients that were admitted to a ward (rather than SDEC), split by Sex. We are only adding few extra lines of code. Check the comments to understand the changes</a:t>
            </a:r>
          </a:p>
          <a:p>
            <a:pPr marL="342900" indent="-342900">
              <a:buFont typeface="+mj-lt"/>
              <a:buAutoNum type="arabicPeriod"/>
            </a:pPr>
            <a:r>
              <a:rPr lang="en-GB" sz="1400" dirty="0"/>
              <a:t>Have a go at task 6 to split the bars by ethnicity</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Go to your pivot table and ensure only </a:t>
            </a:r>
            <a:r>
              <a:rPr lang="en-GB" sz="1400" dirty="0" err="1"/>
              <a:t>Admitted_To_Ward</a:t>
            </a:r>
            <a:r>
              <a:rPr lang="en-GB" sz="1400" dirty="0"/>
              <a:t> is in the Rows field. Leave </a:t>
            </a:r>
            <a:r>
              <a:rPr lang="en-GB" sz="1400" dirty="0" err="1"/>
              <a:t>Count_of_Patient_Id</a:t>
            </a:r>
            <a:r>
              <a:rPr lang="en-GB" sz="1400" dirty="0"/>
              <a:t> in the Values field</a:t>
            </a:r>
          </a:p>
          <a:p>
            <a:pPr marL="342900" indent="-342900">
              <a:buFont typeface="+mj-lt"/>
              <a:buAutoNum type="arabicPeriod"/>
            </a:pPr>
            <a:r>
              <a:rPr lang="en-GB" sz="1400" dirty="0"/>
              <a:t>Add Sex to the pivot table in the Columns field </a:t>
            </a:r>
            <a:r>
              <a:rPr lang="en-GB" sz="1400" dirty="0">
                <a:solidFill>
                  <a:srgbClr val="00B0F0"/>
                </a:solidFill>
              </a:rPr>
              <a:t>(A118)</a:t>
            </a:r>
            <a:endParaRPr lang="en-GB" sz="1400" dirty="0"/>
          </a:p>
          <a:p>
            <a:pPr marL="342900" indent="-342900">
              <a:buFont typeface="+mj-lt"/>
              <a:buAutoNum type="arabicPeriod"/>
            </a:pPr>
            <a:r>
              <a:rPr lang="en-GB" sz="1400" dirty="0"/>
              <a:t>The column names may stay the same as the previous title you gave them, if so, rename them to something more suitable</a:t>
            </a:r>
          </a:p>
          <a:p>
            <a:pPr marL="342900" indent="-342900">
              <a:buFont typeface="+mj-lt"/>
              <a:buAutoNum type="arabicPeriod"/>
            </a:pPr>
            <a:r>
              <a:rPr lang="en-GB" sz="1400" dirty="0"/>
              <a:t>Your bar chart should update, however it may appear as a clustered bar chart (this is what we selected earlier) </a:t>
            </a:r>
          </a:p>
          <a:p>
            <a:pPr marL="342900" indent="-342900">
              <a:buFont typeface="+mj-lt"/>
              <a:buAutoNum type="arabicPeriod"/>
            </a:pPr>
            <a:r>
              <a:rPr lang="en-GB" sz="1400" dirty="0"/>
              <a:t>Click on the chart and go to Design in the ribbon. Click Change Chart Type (far right) and select stacked bar chart. Your chart should now look like the one on this slide. If it still doesn’t look right, you might need to drag Sex into the Legend (Series) box. Ask for help if you have any problems </a:t>
            </a:r>
            <a:r>
              <a:rPr lang="en-GB" sz="1400" dirty="0">
                <a:solidFill>
                  <a:srgbClr val="00B0F0"/>
                </a:solidFill>
              </a:rPr>
              <a:t>(D118)</a:t>
            </a:r>
            <a:endParaRPr lang="en-GB" sz="1400" dirty="0"/>
          </a:p>
          <a:p>
            <a:pPr marL="342900" indent="-342900">
              <a:buFont typeface="+mj-lt"/>
              <a:buAutoNum type="arabicPeriod"/>
            </a:pPr>
            <a:r>
              <a:rPr lang="en-GB" sz="1400" dirty="0"/>
              <a:t>Rename the chart title and axis titles appropriately</a:t>
            </a:r>
          </a:p>
          <a:p>
            <a:pPr marL="342900" indent="-342900">
              <a:buFont typeface="+mj-lt"/>
              <a:buAutoNum type="arabicPeriod"/>
            </a:pPr>
            <a:r>
              <a:rPr lang="en-GB" sz="1400" dirty="0"/>
              <a:t>You can click on the chart and press the + on the upper right and have a play around e.g. add the legend</a:t>
            </a:r>
          </a:p>
          <a:p>
            <a:pPr marL="342900" indent="-342900">
              <a:buFont typeface="+mj-lt"/>
              <a:buAutoNum type="arabicPeriod"/>
            </a:pPr>
            <a:r>
              <a:rPr lang="en-GB" sz="1400" dirty="0"/>
              <a:t>Have a go at question 5 to split the bars by ethnicity </a:t>
            </a:r>
            <a:r>
              <a:rPr lang="en-GB" sz="1400" dirty="0">
                <a:solidFill>
                  <a:srgbClr val="00B0F0"/>
                </a:solidFill>
              </a:rPr>
              <a:t>(A135-H135)</a:t>
            </a:r>
            <a:endParaRPr lang="en-GB" sz="1400" dirty="0"/>
          </a:p>
        </p:txBody>
      </p:sp>
      <p:pic>
        <p:nvPicPr>
          <p:cNvPr id="5" name="Picture 4">
            <a:extLst>
              <a:ext uri="{FF2B5EF4-FFF2-40B4-BE49-F238E27FC236}">
                <a16:creationId xmlns:a16="http://schemas.microsoft.com/office/drawing/2014/main" id="{78874D3F-38BE-F709-3A57-EEE56C567061}"/>
              </a:ext>
            </a:extLst>
          </p:cNvPr>
          <p:cNvPicPr>
            <a:picLocks noChangeAspect="1"/>
          </p:cNvPicPr>
          <p:nvPr/>
        </p:nvPicPr>
        <p:blipFill>
          <a:blip r:embed="rId5"/>
          <a:srcRect/>
          <a:stretch/>
        </p:blipFill>
        <p:spPr>
          <a:xfrm>
            <a:off x="7820735" y="1644618"/>
            <a:ext cx="3802736" cy="2014261"/>
          </a:xfrm>
          <a:prstGeom prst="rect">
            <a:avLst/>
          </a:prstGeom>
        </p:spPr>
      </p:pic>
      <p:pic>
        <p:nvPicPr>
          <p:cNvPr id="8" name="Picture 7">
            <a:extLst>
              <a:ext uri="{FF2B5EF4-FFF2-40B4-BE49-F238E27FC236}">
                <a16:creationId xmlns:a16="http://schemas.microsoft.com/office/drawing/2014/main" id="{1089A8AA-6215-AB1B-8FB0-6076C0E09D6C}"/>
              </a:ext>
            </a:extLst>
          </p:cNvPr>
          <p:cNvPicPr>
            <a:picLocks noChangeAspect="1"/>
          </p:cNvPicPr>
          <p:nvPr/>
        </p:nvPicPr>
        <p:blipFill>
          <a:blip r:embed="rId6"/>
          <a:srcRect/>
          <a:stretch/>
        </p:blipFill>
        <p:spPr>
          <a:xfrm>
            <a:off x="7777379" y="4298003"/>
            <a:ext cx="4116665" cy="2035642"/>
          </a:xfrm>
          <a:prstGeom prst="rect">
            <a:avLst/>
          </a:prstGeom>
        </p:spPr>
      </p:pic>
      <p:pic>
        <p:nvPicPr>
          <p:cNvPr id="14" name="Picture 13">
            <a:extLst>
              <a:ext uri="{FF2B5EF4-FFF2-40B4-BE49-F238E27FC236}">
                <a16:creationId xmlns:a16="http://schemas.microsoft.com/office/drawing/2014/main" id="{673DA0D1-E66A-FC9C-C50B-DC0EC1ADDF38}"/>
              </a:ext>
            </a:extLst>
          </p:cNvPr>
          <p:cNvPicPr>
            <a:picLocks noChangeAspect="1"/>
          </p:cNvPicPr>
          <p:nvPr/>
        </p:nvPicPr>
        <p:blipFill>
          <a:blip r:embed="rId7"/>
          <a:srcRect/>
          <a:stretch/>
        </p:blipFill>
        <p:spPr>
          <a:xfrm>
            <a:off x="7466635" y="4326454"/>
            <a:ext cx="4668831" cy="1956283"/>
          </a:xfrm>
          <a:prstGeom prst="rect">
            <a:avLst/>
          </a:prstGeom>
        </p:spPr>
      </p:pic>
      <p:pic>
        <p:nvPicPr>
          <p:cNvPr id="16" name="Picture 15">
            <a:extLst>
              <a:ext uri="{FF2B5EF4-FFF2-40B4-BE49-F238E27FC236}">
                <a16:creationId xmlns:a16="http://schemas.microsoft.com/office/drawing/2014/main" id="{23D6B4DC-80E6-62BE-A3F3-7266F4D7AE02}"/>
              </a:ext>
            </a:extLst>
          </p:cNvPr>
          <p:cNvPicPr>
            <a:picLocks noChangeAspect="1"/>
          </p:cNvPicPr>
          <p:nvPr/>
        </p:nvPicPr>
        <p:blipFill>
          <a:blip r:embed="rId8"/>
          <a:srcRect/>
          <a:stretch/>
        </p:blipFill>
        <p:spPr>
          <a:xfrm>
            <a:off x="7511612" y="1491881"/>
            <a:ext cx="4466237" cy="2365710"/>
          </a:xfrm>
          <a:prstGeom prst="rect">
            <a:avLst/>
          </a:prstGeom>
        </p:spPr>
      </p:pic>
    </p:spTree>
    <p:extLst>
      <p:ext uri="{BB962C8B-B14F-4D97-AF65-F5344CB8AC3E}">
        <p14:creationId xmlns:p14="http://schemas.microsoft.com/office/powerpoint/2010/main" val="31387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Pie Charts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685210"/>
            <a:ext cx="7987862" cy="5047536"/>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273-278 to re-run the frequency proportion table from earlier. Line 194 adds in a new column that we can use for the data labels on our chart.</a:t>
            </a:r>
          </a:p>
          <a:p>
            <a:pPr marL="342900" indent="-342900">
              <a:buFont typeface="+mj-lt"/>
              <a:buAutoNum type="arabicPeriod"/>
            </a:pPr>
            <a:r>
              <a:rPr lang="en-GB" sz="1200" dirty="0"/>
              <a:t>Run lines 282-286 to create a simple pie chart.</a:t>
            </a:r>
          </a:p>
          <a:p>
            <a:pPr marL="342900" indent="-342900">
              <a:buFont typeface="+mj-lt"/>
              <a:buAutoNum type="arabicPeriod"/>
            </a:pPr>
            <a:r>
              <a:rPr lang="en-GB" sz="1200" dirty="0"/>
              <a:t>Run lines 290-300 to create a more customised pie chart. Remember to read the comments to understand each line of code. You can have a go at changing some things if you want to play around</a:t>
            </a:r>
          </a:p>
          <a:p>
            <a:pPr marL="342900" indent="-342900">
              <a:buFont typeface="+mj-lt"/>
              <a:buAutoNum type="arabicPeriod"/>
            </a:pPr>
            <a:r>
              <a:rPr lang="en-GB" sz="1200" dirty="0"/>
              <a:t>Have a go at task 7 to make a pie chart showing the Ethnicity split. This task might be a bit more tricky than the previous as in the chart there are lots of elements that you have to change. Have a go and look at the hints or ask for help if you get stuck</a:t>
            </a:r>
          </a:p>
          <a:p>
            <a:endParaRPr lang="en-GB" sz="1400" dirty="0"/>
          </a:p>
          <a:p>
            <a:r>
              <a:rPr lang="en-GB" dirty="0"/>
              <a:t>Excel:</a:t>
            </a:r>
          </a:p>
          <a:p>
            <a:pPr marL="342900" indent="-342900">
              <a:buFont typeface="+mj-lt"/>
              <a:buAutoNum type="arabicPeriod"/>
            </a:pPr>
            <a:r>
              <a:rPr lang="en-GB" sz="1200" dirty="0"/>
              <a:t>Lets change the pivot table back to show the proportion of diagnoses. Go to the pivot table and rearrange so you have Diagnosis_ICD10_Description in rows and </a:t>
            </a:r>
            <a:r>
              <a:rPr lang="en-GB" sz="1200" dirty="0" err="1"/>
              <a:t>Patient_Id</a:t>
            </a:r>
            <a:r>
              <a:rPr lang="en-GB" sz="1200" dirty="0"/>
              <a:t> into values (remember to ensure this is count not sum. If sum, click on </a:t>
            </a:r>
            <a:r>
              <a:rPr lang="en-GB" sz="1200" dirty="0" err="1"/>
              <a:t>Patient_Id</a:t>
            </a:r>
            <a:r>
              <a:rPr lang="en-GB" sz="1200" dirty="0"/>
              <a:t> in the pivot table fields on the right, select Value Field Settings, and select count)</a:t>
            </a:r>
          </a:p>
          <a:p>
            <a:pPr marL="342900" indent="-342900">
              <a:buFont typeface="+mj-lt"/>
              <a:buAutoNum type="arabicPeriod"/>
            </a:pPr>
            <a:r>
              <a:rPr lang="en-GB" sz="1200" dirty="0"/>
              <a:t>Right click on one of the values in the pivot table and select Show Values As, % Of Column Total </a:t>
            </a:r>
            <a:r>
              <a:rPr lang="en-GB" sz="1200" dirty="0">
                <a:solidFill>
                  <a:srgbClr val="00B0F0"/>
                </a:solidFill>
              </a:rPr>
              <a:t>(A151)</a:t>
            </a:r>
            <a:endParaRPr lang="en-GB" sz="1200" dirty="0"/>
          </a:p>
          <a:p>
            <a:pPr marL="342900" indent="-342900">
              <a:buFont typeface="+mj-lt"/>
              <a:buAutoNum type="arabicPeriod"/>
            </a:pPr>
            <a:r>
              <a:rPr lang="en-GB" sz="1200" dirty="0"/>
              <a:t>Go to Insert on the ribbon, Pie Chart, 2D Pie Chart</a:t>
            </a:r>
          </a:p>
          <a:p>
            <a:pPr marL="342900" indent="-342900">
              <a:buFont typeface="+mj-lt"/>
              <a:buAutoNum type="arabicPeriod"/>
            </a:pPr>
            <a:r>
              <a:rPr lang="en-GB" sz="1200" dirty="0"/>
              <a:t>If you prefer, you can remove the buttons on the chart the same way as before (right click on any button and select remove all buttons)</a:t>
            </a:r>
          </a:p>
          <a:p>
            <a:pPr marL="342900" indent="-342900">
              <a:buFont typeface="+mj-lt"/>
              <a:buAutoNum type="arabicPeriod"/>
            </a:pPr>
            <a:r>
              <a:rPr lang="en-GB" sz="1200" dirty="0"/>
              <a:t>Give the chart an appropriate title and play around with The features by clicking on the chart and then the + in the upper right e.g. add data labels (when I added data labels, one of the labels couldn’t be seen due to the text and background colour. Click on the labels and change their colour/style using the Home section of the ribbon) </a:t>
            </a:r>
            <a:r>
              <a:rPr lang="en-GB" sz="1200" dirty="0">
                <a:solidFill>
                  <a:srgbClr val="00B0F0"/>
                </a:solidFill>
              </a:rPr>
              <a:t>(D151)</a:t>
            </a:r>
            <a:endParaRPr lang="en-GB" sz="1200" dirty="0"/>
          </a:p>
          <a:p>
            <a:pPr marL="342900" indent="-342900">
              <a:buFont typeface="+mj-lt"/>
              <a:buAutoNum type="arabicPeriod"/>
            </a:pPr>
            <a:r>
              <a:rPr lang="en-GB" sz="1200" dirty="0"/>
              <a:t>Have a go at question 7 to make a pie chart showing the Ethnicity split. Have a go and look at the hints or ask for help if you get stuck </a:t>
            </a:r>
            <a:r>
              <a:rPr lang="en-GB" sz="1200" dirty="0">
                <a:solidFill>
                  <a:srgbClr val="00B0F0"/>
                </a:solidFill>
              </a:rPr>
              <a:t>(A167-D167)</a:t>
            </a:r>
            <a:endParaRPr lang="en-GB" sz="1200" dirty="0"/>
          </a:p>
          <a:p>
            <a:pPr marL="342900" indent="-342900">
              <a:buFont typeface="+mj-lt"/>
              <a:buAutoNum type="arabicPeriod"/>
            </a:pPr>
            <a:endParaRPr lang="en-GB" sz="1400"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14A3CEA0-144F-A14D-3D68-A98F1EA33C69}"/>
              </a:ext>
            </a:extLst>
          </p:cNvPr>
          <p:cNvPicPr>
            <a:picLocks noChangeAspect="1"/>
          </p:cNvPicPr>
          <p:nvPr/>
        </p:nvPicPr>
        <p:blipFill>
          <a:blip r:embed="rId5"/>
          <a:stretch>
            <a:fillRect/>
          </a:stretch>
        </p:blipFill>
        <p:spPr>
          <a:xfrm>
            <a:off x="8139693" y="1611415"/>
            <a:ext cx="3830825" cy="2078000"/>
          </a:xfrm>
          <a:prstGeom prst="rect">
            <a:avLst/>
          </a:prstGeom>
        </p:spPr>
      </p:pic>
      <p:pic>
        <p:nvPicPr>
          <p:cNvPr id="8" name="Picture 7">
            <a:extLst>
              <a:ext uri="{FF2B5EF4-FFF2-40B4-BE49-F238E27FC236}">
                <a16:creationId xmlns:a16="http://schemas.microsoft.com/office/drawing/2014/main" id="{AF47BC70-896A-F040-68EA-206A1C26BB60}"/>
              </a:ext>
            </a:extLst>
          </p:cNvPr>
          <p:cNvPicPr>
            <a:picLocks noChangeAspect="1"/>
          </p:cNvPicPr>
          <p:nvPr/>
        </p:nvPicPr>
        <p:blipFill>
          <a:blip r:embed="rId6"/>
          <a:srcRect/>
          <a:stretch/>
        </p:blipFill>
        <p:spPr>
          <a:xfrm>
            <a:off x="7987862" y="4211740"/>
            <a:ext cx="3876411" cy="2226212"/>
          </a:xfrm>
          <a:prstGeom prst="rect">
            <a:avLst/>
          </a:prstGeom>
        </p:spPr>
      </p:pic>
    </p:spTree>
    <p:extLst>
      <p:ext uri="{BB962C8B-B14F-4D97-AF65-F5344CB8AC3E}">
        <p14:creationId xmlns:p14="http://schemas.microsoft.com/office/powerpoint/2010/main" val="83221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5EA878ED-2A19-8768-BF37-E44302A8EB48}"/>
              </a:ext>
            </a:extLst>
          </p:cNvPr>
          <p:cNvPicPr>
            <a:picLocks noChangeAspect="1"/>
          </p:cNvPicPr>
          <p:nvPr/>
        </p:nvPicPr>
        <p:blipFill>
          <a:blip r:embed="rId5"/>
          <a:srcRect/>
          <a:stretch/>
        </p:blipFill>
        <p:spPr>
          <a:xfrm>
            <a:off x="979177" y="1558626"/>
            <a:ext cx="9945317" cy="5112513"/>
          </a:xfrm>
          <a:prstGeom prst="rect">
            <a:avLst/>
          </a:prstGeom>
        </p:spPr>
      </p:pic>
    </p:spTree>
    <p:extLst>
      <p:ext uri="{BB962C8B-B14F-4D97-AF65-F5344CB8AC3E}">
        <p14:creationId xmlns:p14="http://schemas.microsoft.com/office/powerpoint/2010/main" val="238743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rotWithShape="1">
          <a:blip r:embed="rId5"/>
          <a:srcRect t="1" b="1649"/>
          <a:stretch/>
        </p:blipFill>
        <p:spPr>
          <a:xfrm>
            <a:off x="28575" y="1529189"/>
            <a:ext cx="7010400" cy="5174685"/>
          </a:xfrm>
          <a:prstGeom prst="rect">
            <a:avLst/>
          </a:prstGeom>
        </p:spPr>
      </p:pic>
      <p:sp>
        <p:nvSpPr>
          <p:cNvPr id="3" name="TextBox 2">
            <a:extLst>
              <a:ext uri="{FF2B5EF4-FFF2-40B4-BE49-F238E27FC236}">
                <a16:creationId xmlns:a16="http://schemas.microsoft.com/office/drawing/2014/main" id="{2D00BA06-9B45-35A5-C326-6E24A6A1A61F}"/>
              </a:ext>
            </a:extLst>
          </p:cNvPr>
          <p:cNvSpPr txBox="1"/>
          <p:nvPr/>
        </p:nvSpPr>
        <p:spPr>
          <a:xfrm>
            <a:off x="5520843" y="2196666"/>
            <a:ext cx="5630236"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 DO WE MEAN BY DATA BUCKETS/BINS?</a:t>
            </a:r>
          </a:p>
        </p:txBody>
      </p:sp>
      <p:pic>
        <p:nvPicPr>
          <p:cNvPr id="5" name="Picture 4">
            <a:extLst>
              <a:ext uri="{FF2B5EF4-FFF2-40B4-BE49-F238E27FC236}">
                <a16:creationId xmlns:a16="http://schemas.microsoft.com/office/drawing/2014/main" id="{E8FC5581-3A74-56AD-7344-F200F07BF09C}"/>
              </a:ext>
            </a:extLst>
          </p:cNvPr>
          <p:cNvPicPr>
            <a:picLocks noChangeAspect="1"/>
          </p:cNvPicPr>
          <p:nvPr/>
        </p:nvPicPr>
        <p:blipFill>
          <a:blip r:embed="rId6"/>
          <a:stretch>
            <a:fillRect/>
          </a:stretch>
        </p:blipFill>
        <p:spPr>
          <a:xfrm>
            <a:off x="6042242" y="3065090"/>
            <a:ext cx="5729381" cy="3036572"/>
          </a:xfrm>
          <a:prstGeom prst="rect">
            <a:avLst/>
          </a:prstGeom>
        </p:spPr>
      </p:pic>
    </p:spTree>
    <p:extLst>
      <p:ext uri="{BB962C8B-B14F-4D97-AF65-F5344CB8AC3E}">
        <p14:creationId xmlns:p14="http://schemas.microsoft.com/office/powerpoint/2010/main" val="790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047E3-D24E-3E5B-72BF-AA0F00239F7F}"/>
              </a:ext>
            </a:extLst>
          </p:cNvPr>
          <p:cNvPicPr>
            <a:picLocks noChangeAspect="1"/>
          </p:cNvPicPr>
          <p:nvPr/>
        </p:nvPicPr>
        <p:blipFill>
          <a:blip r:embed="rId2"/>
          <a:srcRect/>
          <a:stretch/>
        </p:blipFill>
        <p:spPr>
          <a:xfrm>
            <a:off x="6163917" y="1005797"/>
            <a:ext cx="5930891" cy="2016802"/>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 Histogram vs Bar/Column Chart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 name="Picture 1">
            <a:extLst>
              <a:ext uri="{FF2B5EF4-FFF2-40B4-BE49-F238E27FC236}">
                <a16:creationId xmlns:a16="http://schemas.microsoft.com/office/drawing/2014/main" id="{30247295-5442-E744-04D1-57E782ADFD01}"/>
              </a:ext>
            </a:extLst>
          </p:cNvPr>
          <p:cNvPicPr>
            <a:picLocks noChangeAspect="1"/>
          </p:cNvPicPr>
          <p:nvPr/>
        </p:nvPicPr>
        <p:blipFill>
          <a:blip r:embed="rId6"/>
          <a:stretch>
            <a:fillRect/>
          </a:stretch>
        </p:blipFill>
        <p:spPr>
          <a:xfrm>
            <a:off x="411062" y="2120525"/>
            <a:ext cx="4806890" cy="2898906"/>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a:blip r:embed="rId7"/>
          <a:srcRect/>
          <a:stretch/>
        </p:blipFill>
        <p:spPr>
          <a:xfrm>
            <a:off x="6160637" y="3009900"/>
            <a:ext cx="5049683" cy="3727984"/>
          </a:xfrm>
          <a:prstGeom prst="rect">
            <a:avLst/>
          </a:prstGeom>
        </p:spPr>
      </p:pic>
      <p:sp>
        <p:nvSpPr>
          <p:cNvPr id="8" name="Oval 7">
            <a:extLst>
              <a:ext uri="{FF2B5EF4-FFF2-40B4-BE49-F238E27FC236}">
                <a16:creationId xmlns:a16="http://schemas.microsoft.com/office/drawing/2014/main" id="{9941D133-1A54-FD72-B7B8-2E3C751FB1A4}"/>
              </a:ext>
            </a:extLst>
          </p:cNvPr>
          <p:cNvSpPr/>
          <p:nvPr/>
        </p:nvSpPr>
        <p:spPr>
          <a:xfrm>
            <a:off x="343949" y="1963024"/>
            <a:ext cx="2592198" cy="252508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049048D-4090-703F-2937-986385352092}"/>
              </a:ext>
            </a:extLst>
          </p:cNvPr>
          <p:cNvSpPr txBox="1"/>
          <p:nvPr/>
        </p:nvSpPr>
        <p:spPr>
          <a:xfrm>
            <a:off x="343949" y="5075206"/>
            <a:ext cx="4647500" cy="369332"/>
          </a:xfrm>
          <a:prstGeom prst="rect">
            <a:avLst/>
          </a:prstGeom>
          <a:noFill/>
        </p:spPr>
        <p:txBody>
          <a:bodyPr wrap="square" rtlCol="0">
            <a:spAutoFit/>
          </a:bodyPr>
          <a:lstStyle/>
          <a:p>
            <a:r>
              <a:rPr lang="en-GB" sz="900" dirty="0" err="1"/>
              <a:t>StorytellingWithData</a:t>
            </a:r>
            <a:r>
              <a:rPr lang="en-GB" sz="900" dirty="0"/>
              <a:t>, accessed 03.07.24 https://www.storytellingwithdata.com/blog/2021/1/28/histograms-and-bar-charts</a:t>
            </a:r>
          </a:p>
        </p:txBody>
      </p:sp>
    </p:spTree>
    <p:extLst>
      <p:ext uri="{BB962C8B-B14F-4D97-AF65-F5344CB8AC3E}">
        <p14:creationId xmlns:p14="http://schemas.microsoft.com/office/powerpoint/2010/main" val="32574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Practical – Histograms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 y="1389087"/>
            <a:ext cx="7213600" cy="5447645"/>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346-357 &amp; have a look at the histogram. What does it tell you? Read the comments to see how to e.g. select the bin method.</a:t>
            </a:r>
          </a:p>
          <a:p>
            <a:pPr marL="342900" indent="-342900">
              <a:buFont typeface="+mj-lt"/>
              <a:buAutoNum type="arabicPeriod"/>
            </a:pPr>
            <a:r>
              <a:rPr lang="en-GB" sz="1200" dirty="0"/>
              <a:t>Have a go at task 8 to use different binning methods. Please feel free to ask for help if required</a:t>
            </a:r>
          </a:p>
          <a:p>
            <a:pPr marL="342900" indent="-342900">
              <a:buFont typeface="+mj-lt"/>
              <a:buAutoNum type="arabicPeriod"/>
            </a:pPr>
            <a:endParaRPr lang="en-GB" sz="1600" dirty="0"/>
          </a:p>
          <a:p>
            <a:r>
              <a:rPr lang="en-GB" dirty="0"/>
              <a:t>Excel:</a:t>
            </a:r>
          </a:p>
          <a:p>
            <a:pPr marL="342900" indent="-342900">
              <a:buFont typeface="+mj-lt"/>
              <a:buAutoNum type="arabicPeriod"/>
            </a:pPr>
            <a:r>
              <a:rPr lang="en-GB" sz="1200" dirty="0"/>
              <a:t>Have a go at the question 8 in the Questions tab</a:t>
            </a:r>
          </a:p>
          <a:p>
            <a:pPr marL="342900" indent="-342900">
              <a:buFont typeface="+mj-lt"/>
              <a:buAutoNum type="arabicPeriod"/>
            </a:pPr>
            <a:r>
              <a:rPr lang="en-GB" sz="1200" dirty="0"/>
              <a:t>Go to the </a:t>
            </a:r>
            <a:r>
              <a:rPr lang="en-GB" sz="1200" dirty="0" err="1"/>
              <a:t>Continuous_Ambulance_Handovers</a:t>
            </a:r>
            <a:r>
              <a:rPr lang="en-GB" sz="1200" dirty="0"/>
              <a:t> tab and select Data Analysis from the Data tab in the ribbon</a:t>
            </a:r>
          </a:p>
          <a:p>
            <a:pPr marL="342900" indent="-342900">
              <a:buFont typeface="+mj-lt"/>
              <a:buAutoNum type="arabicPeriod"/>
            </a:pPr>
            <a:r>
              <a:rPr lang="en-GB" sz="1200" dirty="0"/>
              <a:t>Select histogram and click ok.</a:t>
            </a:r>
          </a:p>
          <a:p>
            <a:pPr marL="342900" indent="-342900">
              <a:buFont typeface="+mj-lt"/>
              <a:buAutoNum type="arabicPeriod"/>
            </a:pPr>
            <a:r>
              <a:rPr lang="en-GB" sz="1200" dirty="0"/>
              <a:t>Click in the white box next to input range and highlight the data in column A of the </a:t>
            </a:r>
            <a:r>
              <a:rPr lang="en-GB" sz="1200" dirty="0" err="1"/>
              <a:t>Continuous_Ambulance_Handovers</a:t>
            </a:r>
            <a:r>
              <a:rPr lang="en-GB" sz="1200" dirty="0"/>
              <a:t> sheet (highlight the first cell in column A and then </a:t>
            </a:r>
            <a:r>
              <a:rPr lang="en-GB" sz="1200" dirty="0" err="1"/>
              <a:t>ctrl+shift+down</a:t>
            </a:r>
            <a:r>
              <a:rPr lang="en-GB" sz="1200" dirty="0"/>
              <a:t> arrow)</a:t>
            </a:r>
          </a:p>
          <a:p>
            <a:pPr marL="342900" indent="-342900">
              <a:buFont typeface="+mj-lt"/>
              <a:buAutoNum type="arabicPeriod"/>
            </a:pPr>
            <a:r>
              <a:rPr lang="en-GB" sz="1200" dirty="0"/>
              <a:t>Click in the white box next to output range and select any cell in the sheet where you would like the histogram data to be written</a:t>
            </a:r>
          </a:p>
          <a:p>
            <a:pPr marL="342900" indent="-342900">
              <a:buFont typeface="+mj-lt"/>
              <a:buAutoNum type="arabicPeriod"/>
            </a:pPr>
            <a:r>
              <a:rPr lang="en-GB" sz="1200" dirty="0"/>
              <a:t>Tick the chart output box and click ok </a:t>
            </a:r>
            <a:r>
              <a:rPr lang="en-GB" sz="1200" dirty="0">
                <a:solidFill>
                  <a:srgbClr val="00B0F0"/>
                </a:solidFill>
              </a:rPr>
              <a:t>(A184-D184)</a:t>
            </a:r>
            <a:endParaRPr lang="en-GB" sz="1200" dirty="0"/>
          </a:p>
          <a:p>
            <a:pPr marL="342900" indent="-342900">
              <a:buFont typeface="+mj-lt"/>
              <a:buAutoNum type="arabicPeriod"/>
            </a:pPr>
            <a:r>
              <a:rPr lang="en-GB" sz="1200" dirty="0"/>
              <a:t>Have a go at question 9 to change the bins by following these steps:  </a:t>
            </a:r>
            <a:r>
              <a:rPr lang="en-GB" sz="1200" dirty="0">
                <a:solidFill>
                  <a:srgbClr val="00B0F0"/>
                </a:solidFill>
              </a:rPr>
              <a:t>(A842-D842)</a:t>
            </a:r>
          </a:p>
          <a:p>
            <a:pPr marL="342900" indent="-342900">
              <a:buFont typeface="+mj-lt"/>
              <a:buAutoNum type="arabicPeriod"/>
            </a:pPr>
            <a:r>
              <a:rPr lang="en-GB" sz="1200" dirty="0"/>
              <a:t>Anywhere on the sheet, create a new column called bins i.e. write bins into a cell</a:t>
            </a:r>
          </a:p>
          <a:p>
            <a:pPr marL="342900" indent="-342900">
              <a:buFont typeface="+mj-lt"/>
              <a:buAutoNum type="arabicPeriod"/>
            </a:pPr>
            <a:r>
              <a:rPr lang="en-GB" sz="1200" dirty="0"/>
              <a:t>Order </a:t>
            </a:r>
            <a:r>
              <a:rPr lang="en-GB" sz="1200" dirty="0" err="1"/>
              <a:t>Handover_Minutes</a:t>
            </a:r>
            <a:r>
              <a:rPr lang="en-GB" sz="1200" dirty="0"/>
              <a:t> so you can see the range of values your bins need to encompass</a:t>
            </a:r>
          </a:p>
          <a:p>
            <a:pPr marL="342900" indent="-342900">
              <a:buFont typeface="+mj-lt"/>
              <a:buAutoNum type="arabicPeriod"/>
            </a:pPr>
            <a:r>
              <a:rPr lang="en-GB" sz="1200" dirty="0"/>
              <a:t>Under the bins header (step 8), write out your bin values. If you want your bins to increase in increments of 15 for example, write 15 in the cell under bins</a:t>
            </a:r>
          </a:p>
          <a:p>
            <a:pPr marL="342900" indent="-342900">
              <a:buFont typeface="+mj-lt"/>
              <a:buAutoNum type="arabicPeriod"/>
            </a:pPr>
            <a:r>
              <a:rPr lang="en-GB" sz="1200" dirty="0"/>
              <a:t>Then, you can click on the cell under 15, and write = and then use the up arrow to select the cell with the number 15, and then type +15 and press enter</a:t>
            </a:r>
          </a:p>
          <a:p>
            <a:pPr marL="342900" indent="-342900">
              <a:buFont typeface="+mj-lt"/>
              <a:buAutoNum type="arabicPeriod"/>
            </a:pPr>
            <a:r>
              <a:rPr lang="en-GB" sz="1200" dirty="0"/>
              <a:t>You can then drag this box down until you reach a high enough bin to cover your highest </a:t>
            </a:r>
            <a:r>
              <a:rPr lang="en-GB" sz="1200" dirty="0" err="1"/>
              <a:t>Handover_Minutes</a:t>
            </a:r>
            <a:r>
              <a:rPr lang="en-GB" sz="1200" dirty="0"/>
              <a:t> values. Please feel free to ask for help if required</a:t>
            </a:r>
          </a:p>
          <a:p>
            <a:pPr marL="342900" indent="-342900">
              <a:buFont typeface="+mj-lt"/>
              <a:buAutoNum type="arabicPeriod"/>
            </a:pPr>
            <a:endParaRPr lang="en-GB" sz="1600" dirty="0"/>
          </a:p>
          <a:p>
            <a:pPr marL="342900" indent="-342900">
              <a:buFont typeface="+mj-lt"/>
              <a:buAutoNum type="arabicPeriod"/>
            </a:pPr>
            <a:endParaRPr lang="en-GB" sz="1600" dirty="0"/>
          </a:p>
        </p:txBody>
      </p:sp>
      <p:sp>
        <p:nvSpPr>
          <p:cNvPr id="2" name="TextBox 1">
            <a:extLst>
              <a:ext uri="{FF2B5EF4-FFF2-40B4-BE49-F238E27FC236}">
                <a16:creationId xmlns:a16="http://schemas.microsoft.com/office/drawing/2014/main" id="{A6A1CC84-34D6-695C-2895-7208751B2469}"/>
              </a:ext>
            </a:extLst>
          </p:cNvPr>
          <p:cNvSpPr txBox="1"/>
          <p:nvPr/>
        </p:nvSpPr>
        <p:spPr>
          <a:xfrm>
            <a:off x="7048500" y="1712297"/>
            <a:ext cx="4562475" cy="2616101"/>
          </a:xfrm>
          <a:prstGeom prst="rect">
            <a:avLst/>
          </a:prstGeom>
          <a:noFill/>
        </p:spPr>
        <p:txBody>
          <a:bodyPr wrap="square" rtlCol="0">
            <a:spAutoFit/>
          </a:bodyPr>
          <a:lstStyle/>
          <a:p>
            <a:pPr algn="ctr"/>
            <a:r>
              <a:rPr lang="en-GB" sz="2000" b="1" dirty="0"/>
              <a:t>DISCRETE OR CONTINUOUS?</a:t>
            </a:r>
          </a:p>
          <a:p>
            <a:endParaRPr lang="en-GB" dirty="0"/>
          </a:p>
          <a:p>
            <a:r>
              <a:rPr lang="en-GB" dirty="0"/>
              <a:t>Ambulance handover times in minutes = </a:t>
            </a:r>
          </a:p>
          <a:p>
            <a:endParaRPr lang="en-GB" dirty="0"/>
          </a:p>
          <a:p>
            <a:r>
              <a:rPr lang="en-GB" dirty="0"/>
              <a:t>Length of stay in </a:t>
            </a:r>
            <a:r>
              <a:rPr lang="en-GB" dirty="0" err="1"/>
              <a:t>days:hours:minutes:seconds</a:t>
            </a:r>
            <a:r>
              <a:rPr lang="en-GB" dirty="0"/>
              <a:t> =</a:t>
            </a:r>
          </a:p>
          <a:p>
            <a:endParaRPr lang="en-GB" dirty="0"/>
          </a:p>
          <a:p>
            <a:r>
              <a:rPr lang="en-GB" dirty="0"/>
              <a:t>Length of stay in days = </a:t>
            </a:r>
          </a:p>
          <a:p>
            <a:endParaRPr lang="en-GB" dirty="0"/>
          </a:p>
          <a:p>
            <a:r>
              <a:rPr lang="en-GB" dirty="0"/>
              <a:t>Birthweight in pounds = </a:t>
            </a:r>
          </a:p>
        </p:txBody>
      </p:sp>
      <p:sp>
        <p:nvSpPr>
          <p:cNvPr id="5" name="TextBox 4">
            <a:extLst>
              <a:ext uri="{FF2B5EF4-FFF2-40B4-BE49-F238E27FC236}">
                <a16:creationId xmlns:a16="http://schemas.microsoft.com/office/drawing/2014/main" id="{368988D3-EEA8-109D-AFF4-AC3901D083BC}"/>
              </a:ext>
            </a:extLst>
          </p:cNvPr>
          <p:cNvSpPr txBox="1"/>
          <p:nvPr/>
        </p:nvSpPr>
        <p:spPr>
          <a:xfrm>
            <a:off x="9401175" y="3209317"/>
            <a:ext cx="1038225" cy="646331"/>
          </a:xfrm>
          <a:prstGeom prst="rect">
            <a:avLst/>
          </a:prstGeom>
          <a:noFill/>
        </p:spPr>
        <p:txBody>
          <a:bodyPr wrap="square" rtlCol="0">
            <a:spAutoFit/>
          </a:bodyPr>
          <a:lstStyle/>
          <a:p>
            <a:r>
              <a:rPr lang="en-GB" sz="3600" b="1" dirty="0">
                <a:solidFill>
                  <a:srgbClr val="00B050"/>
                </a:solidFill>
              </a:rPr>
              <a:t>D</a:t>
            </a:r>
          </a:p>
        </p:txBody>
      </p:sp>
      <p:sp>
        <p:nvSpPr>
          <p:cNvPr id="6" name="TextBox 5">
            <a:extLst>
              <a:ext uri="{FF2B5EF4-FFF2-40B4-BE49-F238E27FC236}">
                <a16:creationId xmlns:a16="http://schemas.microsoft.com/office/drawing/2014/main" id="{01B9DC31-EB85-4988-904A-150B17E1C3DB}"/>
              </a:ext>
            </a:extLst>
          </p:cNvPr>
          <p:cNvSpPr txBox="1"/>
          <p:nvPr/>
        </p:nvSpPr>
        <p:spPr>
          <a:xfrm>
            <a:off x="9564158" y="3791717"/>
            <a:ext cx="1038225" cy="646331"/>
          </a:xfrm>
          <a:prstGeom prst="rect">
            <a:avLst/>
          </a:prstGeom>
          <a:noFill/>
        </p:spPr>
        <p:txBody>
          <a:bodyPr wrap="square" rtlCol="0">
            <a:spAutoFit/>
          </a:bodyPr>
          <a:lstStyle/>
          <a:p>
            <a:r>
              <a:rPr lang="en-GB" sz="3600" b="1" dirty="0">
                <a:solidFill>
                  <a:srgbClr val="FF0000"/>
                </a:solidFill>
              </a:rPr>
              <a:t>C</a:t>
            </a:r>
          </a:p>
        </p:txBody>
      </p:sp>
      <p:sp>
        <p:nvSpPr>
          <p:cNvPr id="8" name="TextBox 7">
            <a:extLst>
              <a:ext uri="{FF2B5EF4-FFF2-40B4-BE49-F238E27FC236}">
                <a16:creationId xmlns:a16="http://schemas.microsoft.com/office/drawing/2014/main" id="{ADC17A6A-9156-5380-36B6-3FA64850F6A3}"/>
              </a:ext>
            </a:extLst>
          </p:cNvPr>
          <p:cNvSpPr txBox="1"/>
          <p:nvPr/>
        </p:nvSpPr>
        <p:spPr>
          <a:xfrm>
            <a:off x="11091862" y="2137724"/>
            <a:ext cx="1038225" cy="646331"/>
          </a:xfrm>
          <a:prstGeom prst="rect">
            <a:avLst/>
          </a:prstGeom>
          <a:noFill/>
        </p:spPr>
        <p:txBody>
          <a:bodyPr wrap="square" rtlCol="0">
            <a:spAutoFit/>
          </a:bodyPr>
          <a:lstStyle/>
          <a:p>
            <a:r>
              <a:rPr lang="en-GB" sz="3600" b="1" dirty="0">
                <a:solidFill>
                  <a:srgbClr val="FF0000"/>
                </a:solidFill>
              </a:rPr>
              <a:t>C</a:t>
            </a:r>
          </a:p>
        </p:txBody>
      </p:sp>
      <p:sp>
        <p:nvSpPr>
          <p:cNvPr id="9" name="TextBox 8">
            <a:extLst>
              <a:ext uri="{FF2B5EF4-FFF2-40B4-BE49-F238E27FC236}">
                <a16:creationId xmlns:a16="http://schemas.microsoft.com/office/drawing/2014/main" id="{A9501941-BD26-C0E2-AE36-B88EFAA575FA}"/>
              </a:ext>
            </a:extLst>
          </p:cNvPr>
          <p:cNvSpPr txBox="1"/>
          <p:nvPr/>
        </p:nvSpPr>
        <p:spPr>
          <a:xfrm>
            <a:off x="11610975" y="2697181"/>
            <a:ext cx="1038225" cy="646331"/>
          </a:xfrm>
          <a:prstGeom prst="rect">
            <a:avLst/>
          </a:prstGeom>
          <a:noFill/>
        </p:spPr>
        <p:txBody>
          <a:bodyPr wrap="square" rtlCol="0">
            <a:spAutoFit/>
          </a:bodyPr>
          <a:lstStyle/>
          <a:p>
            <a:r>
              <a:rPr lang="en-GB" sz="3600" b="1" dirty="0">
                <a:solidFill>
                  <a:srgbClr val="FF0000"/>
                </a:solidFill>
              </a:rPr>
              <a:t>C</a:t>
            </a:r>
          </a:p>
        </p:txBody>
      </p:sp>
    </p:spTree>
    <p:extLst>
      <p:ext uri="{BB962C8B-B14F-4D97-AF65-F5344CB8AC3E}">
        <p14:creationId xmlns:p14="http://schemas.microsoft.com/office/powerpoint/2010/main" val="30496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D6404-289F-4D2B-9787-0F91676C3142}"/>
              </a:ext>
            </a:extLst>
          </p:cNvPr>
          <p:cNvPicPr>
            <a:picLocks noChangeAspect="1"/>
          </p:cNvPicPr>
          <p:nvPr/>
        </p:nvPicPr>
        <p:blipFill>
          <a:blip r:embed="rId2"/>
          <a:srcRect/>
          <a:stretch/>
        </p:blipFill>
        <p:spPr>
          <a:xfrm>
            <a:off x="7361080" y="1368243"/>
            <a:ext cx="4573894" cy="2992067"/>
          </a:xfrm>
          <a:prstGeom prst="rect">
            <a:avLst/>
          </a:prstGeom>
        </p:spPr>
      </p:pic>
      <p:sp>
        <p:nvSpPr>
          <p:cNvPr id="2" name="TextBox 1">
            <a:extLst>
              <a:ext uri="{FF2B5EF4-FFF2-40B4-BE49-F238E27FC236}">
                <a16:creationId xmlns:a16="http://schemas.microsoft.com/office/drawing/2014/main" id="{2ADC158A-81E4-1E27-9278-7E100FDAAC46}"/>
              </a:ext>
            </a:extLst>
          </p:cNvPr>
          <p:cNvSpPr txBox="1"/>
          <p:nvPr/>
        </p:nvSpPr>
        <p:spPr>
          <a:xfrm>
            <a:off x="7596717" y="4347974"/>
            <a:ext cx="4647500" cy="230832"/>
          </a:xfrm>
          <a:prstGeom prst="rect">
            <a:avLst/>
          </a:prstGeom>
          <a:noFill/>
        </p:spPr>
        <p:txBody>
          <a:bodyPr wrap="square" rtlCol="0">
            <a:spAutoFit/>
          </a:bodyPr>
          <a:lstStyle/>
          <a:p>
            <a:r>
              <a:rPr lang="en-GB" sz="900" dirty="0" err="1"/>
              <a:t>Scribbr</a:t>
            </a:r>
            <a:r>
              <a:rPr lang="en-GB" sz="900" dirty="0"/>
              <a:t>, accessed 01.07.24 https://www.scribbr.co.uk/stats/the-normal-distribution/</a:t>
            </a:r>
          </a:p>
        </p:txBody>
      </p:sp>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Normal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050" name="Picture 2" descr="Standard Statistical Distributions (e.g. Normal, Poisson, Binomial) and  their uses | Health Knowledge">
            <a:extLst>
              <a:ext uri="{FF2B5EF4-FFF2-40B4-BE49-F238E27FC236}">
                <a16:creationId xmlns:a16="http://schemas.microsoft.com/office/drawing/2014/main" id="{EA5CCD5C-199C-4689-75BE-BEDE3F8B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06" y="1748572"/>
            <a:ext cx="5991225"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DAF8F-7547-8876-FFE0-7394C241B8B2}"/>
              </a:ext>
            </a:extLst>
          </p:cNvPr>
          <p:cNvSpPr txBox="1"/>
          <p:nvPr/>
        </p:nvSpPr>
        <p:spPr>
          <a:xfrm>
            <a:off x="1124868" y="6246081"/>
            <a:ext cx="4647500" cy="369332"/>
          </a:xfrm>
          <a:prstGeom prst="rect">
            <a:avLst/>
          </a:prstGeom>
          <a:noFill/>
        </p:spPr>
        <p:txBody>
          <a:bodyPr wrap="square" rtlCol="0">
            <a:spAutoFit/>
          </a:bodyPr>
          <a:lstStyle/>
          <a:p>
            <a:r>
              <a:rPr lang="en-GB" sz="900" dirty="0"/>
              <a:t>UK Faculty of Public Health, accessed 03.07.24 https://www.healthknowledge.org.uk/public-health-textbook/research-methods/1b-statistical-methods/statistical-distributions</a:t>
            </a:r>
          </a:p>
        </p:txBody>
      </p:sp>
      <p:cxnSp>
        <p:nvCxnSpPr>
          <p:cNvPr id="7" name="Straight Arrow Connector 6">
            <a:extLst>
              <a:ext uri="{FF2B5EF4-FFF2-40B4-BE49-F238E27FC236}">
                <a16:creationId xmlns:a16="http://schemas.microsoft.com/office/drawing/2014/main" id="{3545FC97-C84B-9302-1F78-12D355845703}"/>
              </a:ext>
            </a:extLst>
          </p:cNvPr>
          <p:cNvCxnSpPr>
            <a:cxnSpLocks/>
          </p:cNvCxnSpPr>
          <p:nvPr/>
        </p:nvCxnSpPr>
        <p:spPr>
          <a:xfrm flipH="1">
            <a:off x="3477193" y="17485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8699F00-6D9F-E231-A297-12E9AB7D64CC}"/>
              </a:ext>
            </a:extLst>
          </p:cNvPr>
          <p:cNvCxnSpPr/>
          <p:nvPr/>
        </p:nvCxnSpPr>
        <p:spPr>
          <a:xfrm flipH="1">
            <a:off x="2658043" y="3048747"/>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CA1F8BC-2E4C-C61A-0B22-136BA8CEA270}"/>
              </a:ext>
            </a:extLst>
          </p:cNvPr>
          <p:cNvCxnSpPr/>
          <p:nvPr/>
        </p:nvCxnSpPr>
        <p:spPr>
          <a:xfrm flipH="1">
            <a:off x="4534876" y="30058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F9A013E-76DD-4544-69FC-27C8BA6DD57E}"/>
              </a:ext>
            </a:extLst>
          </p:cNvPr>
          <p:cNvSpPr txBox="1"/>
          <p:nvPr/>
        </p:nvSpPr>
        <p:spPr>
          <a:xfrm>
            <a:off x="2819400" y="1425156"/>
            <a:ext cx="2266950" cy="584775"/>
          </a:xfrm>
          <a:prstGeom prst="rect">
            <a:avLst/>
          </a:prstGeom>
          <a:noFill/>
        </p:spPr>
        <p:txBody>
          <a:bodyPr wrap="square" rtlCol="0">
            <a:spAutoFit/>
          </a:bodyPr>
          <a:lstStyle/>
          <a:p>
            <a:pPr algn="ctr"/>
            <a:r>
              <a:rPr lang="en-GB" sz="1600" b="1" dirty="0"/>
              <a:t>MEAN = MEDIAN = MODE</a:t>
            </a:r>
          </a:p>
        </p:txBody>
      </p:sp>
      <p:cxnSp>
        <p:nvCxnSpPr>
          <p:cNvPr id="14" name="Straight Arrow Connector 13">
            <a:extLst>
              <a:ext uri="{FF2B5EF4-FFF2-40B4-BE49-F238E27FC236}">
                <a16:creationId xmlns:a16="http://schemas.microsoft.com/office/drawing/2014/main" id="{601AD113-6724-4080-6E5C-EFF3B9D57FFD}"/>
              </a:ext>
            </a:extLst>
          </p:cNvPr>
          <p:cNvCxnSpPr>
            <a:cxnSpLocks/>
          </p:cNvCxnSpPr>
          <p:nvPr/>
        </p:nvCxnSpPr>
        <p:spPr>
          <a:xfrm>
            <a:off x="6701207" y="5821755"/>
            <a:ext cx="4926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FAFEAAC-DA1F-002F-8653-07D26EEB79D3}"/>
              </a:ext>
            </a:extLst>
          </p:cNvPr>
          <p:cNvCxnSpPr>
            <a:cxnSpLocks/>
          </p:cNvCxnSpPr>
          <p:nvPr/>
        </p:nvCxnSpPr>
        <p:spPr>
          <a:xfrm flipH="1">
            <a:off x="152400" y="5842785"/>
            <a:ext cx="5797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AB98392-B6A2-14F6-45A9-A0537473A66D}"/>
              </a:ext>
            </a:extLst>
          </p:cNvPr>
          <p:cNvSpPr txBox="1"/>
          <p:nvPr/>
        </p:nvSpPr>
        <p:spPr>
          <a:xfrm>
            <a:off x="5814039" y="5433982"/>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0" name="TextBox 19">
            <a:extLst>
              <a:ext uri="{FF2B5EF4-FFF2-40B4-BE49-F238E27FC236}">
                <a16:creationId xmlns:a16="http://schemas.microsoft.com/office/drawing/2014/main" id="{A30550CE-A04E-FD83-983E-38226B640A43}"/>
              </a:ext>
            </a:extLst>
          </p:cNvPr>
          <p:cNvSpPr txBox="1"/>
          <p:nvPr/>
        </p:nvSpPr>
        <p:spPr>
          <a:xfrm>
            <a:off x="-651894" y="5396191"/>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1" name="TextBox 20">
            <a:extLst>
              <a:ext uri="{FF2B5EF4-FFF2-40B4-BE49-F238E27FC236}">
                <a16:creationId xmlns:a16="http://schemas.microsoft.com/office/drawing/2014/main" id="{43557774-971D-4AD5-A560-0F4134847384}"/>
              </a:ext>
            </a:extLst>
          </p:cNvPr>
          <p:cNvSpPr txBox="1"/>
          <p:nvPr/>
        </p:nvSpPr>
        <p:spPr>
          <a:xfrm>
            <a:off x="7361081" y="4657725"/>
            <a:ext cx="4754720" cy="1815882"/>
          </a:xfrm>
          <a:prstGeom prst="rect">
            <a:avLst/>
          </a:prstGeom>
          <a:noFill/>
        </p:spPr>
        <p:txBody>
          <a:bodyPr wrap="square" rtlCol="0">
            <a:spAutoFit/>
          </a:bodyPr>
          <a:lstStyle/>
          <a:p>
            <a:r>
              <a:rPr lang="en-GB" sz="1600" b="1" dirty="0"/>
              <a:t>Why does normal distribution matter?</a:t>
            </a:r>
          </a:p>
          <a:p>
            <a:pPr marL="285750" indent="-285750">
              <a:buFont typeface="Arial" panose="020B0604020202020204" pitchFamily="34" charset="0"/>
              <a:buChar char="•"/>
            </a:pPr>
            <a:r>
              <a:rPr lang="en-GB" sz="1600" dirty="0"/>
              <a:t>It is quite common, therefore many statistical tests e.g. ANOVA, t-test etc. assume your data is normally distributed.</a:t>
            </a:r>
          </a:p>
          <a:p>
            <a:pPr marL="285750" indent="-285750">
              <a:buFont typeface="Arial" panose="020B0604020202020204" pitchFamily="34" charset="0"/>
              <a:buChar char="•"/>
            </a:pPr>
            <a:r>
              <a:rPr lang="en-GB" sz="1600" dirty="0"/>
              <a:t>Using inferential statistics, you can make educated estimations about a larger population than your sample.</a:t>
            </a:r>
          </a:p>
        </p:txBody>
      </p:sp>
    </p:spTree>
    <p:extLst>
      <p:ext uri="{BB962C8B-B14F-4D97-AF65-F5344CB8AC3E}">
        <p14:creationId xmlns:p14="http://schemas.microsoft.com/office/powerpoint/2010/main" val="34569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16384A-86D4-9FBA-B49C-5A5F0C947E30}"/>
              </a:ext>
            </a:extLst>
          </p:cNvPr>
          <p:cNvPicPr>
            <a:picLocks noChangeAspect="1"/>
          </p:cNvPicPr>
          <p:nvPr/>
        </p:nvPicPr>
        <p:blipFill>
          <a:blip r:embed="rId2"/>
          <a:stretch>
            <a:fillRect/>
          </a:stretch>
        </p:blipFill>
        <p:spPr>
          <a:xfrm>
            <a:off x="6765563" y="781263"/>
            <a:ext cx="4766516" cy="252625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9FD475D7-5E10-E82E-F212-6B51DB4C549B}"/>
              </a:ext>
            </a:extLst>
          </p:cNvPr>
          <p:cNvPicPr>
            <a:picLocks noChangeAspect="1"/>
          </p:cNvPicPr>
          <p:nvPr/>
        </p:nvPicPr>
        <p:blipFill>
          <a:blip r:embed="rId6"/>
          <a:stretch>
            <a:fillRect/>
          </a:stretch>
        </p:blipFill>
        <p:spPr>
          <a:xfrm>
            <a:off x="233362" y="2044390"/>
            <a:ext cx="5514975" cy="3209925"/>
          </a:xfrm>
          <a:prstGeom prst="rect">
            <a:avLst/>
          </a:prstGeom>
        </p:spPr>
      </p:pic>
      <p:sp>
        <p:nvSpPr>
          <p:cNvPr id="5" name="TextBox 4">
            <a:extLst>
              <a:ext uri="{FF2B5EF4-FFF2-40B4-BE49-F238E27FC236}">
                <a16:creationId xmlns:a16="http://schemas.microsoft.com/office/drawing/2014/main" id="{5A582775-7F6C-E206-6B46-1CE9ED19DC8E}"/>
              </a:ext>
            </a:extLst>
          </p:cNvPr>
          <p:cNvSpPr txBox="1"/>
          <p:nvPr/>
        </p:nvSpPr>
        <p:spPr>
          <a:xfrm>
            <a:off x="424392" y="5065590"/>
            <a:ext cx="4647500" cy="230832"/>
          </a:xfrm>
          <a:prstGeom prst="rect">
            <a:avLst/>
          </a:prstGeom>
          <a:noFill/>
        </p:spPr>
        <p:txBody>
          <a:bodyPr wrap="square" rtlCol="0">
            <a:spAutoFit/>
          </a:bodyPr>
          <a:lstStyle/>
          <a:p>
            <a:r>
              <a:rPr lang="en-GB" sz="900" dirty="0" err="1"/>
              <a:t>cuemath</a:t>
            </a:r>
            <a:r>
              <a:rPr lang="en-GB" sz="900" dirty="0"/>
              <a:t>, accessed 01.07.24 https://www.cuemath.com/data/right-skewed-histogram/ </a:t>
            </a:r>
          </a:p>
        </p:txBody>
      </p:sp>
      <p:pic>
        <p:nvPicPr>
          <p:cNvPr id="6" name="Picture 5">
            <a:extLst>
              <a:ext uri="{FF2B5EF4-FFF2-40B4-BE49-F238E27FC236}">
                <a16:creationId xmlns:a16="http://schemas.microsoft.com/office/drawing/2014/main" id="{DD2F4B4E-95B6-05EF-70CE-A67B2E1281A4}"/>
              </a:ext>
            </a:extLst>
          </p:cNvPr>
          <p:cNvPicPr>
            <a:picLocks noChangeAspect="1"/>
          </p:cNvPicPr>
          <p:nvPr/>
        </p:nvPicPr>
        <p:blipFill>
          <a:blip r:embed="rId7"/>
          <a:srcRect/>
          <a:stretch/>
        </p:blipFill>
        <p:spPr>
          <a:xfrm>
            <a:off x="6729601" y="3142731"/>
            <a:ext cx="4767607" cy="3519738"/>
          </a:xfrm>
          <a:prstGeom prst="rect">
            <a:avLst/>
          </a:prstGeom>
        </p:spPr>
      </p:pic>
      <p:sp>
        <p:nvSpPr>
          <p:cNvPr id="9" name="TextBox 8">
            <a:extLst>
              <a:ext uri="{FF2B5EF4-FFF2-40B4-BE49-F238E27FC236}">
                <a16:creationId xmlns:a16="http://schemas.microsoft.com/office/drawing/2014/main" id="{41BE1415-33F6-2E40-AF0D-B80E601AFA4C}"/>
              </a:ext>
            </a:extLst>
          </p:cNvPr>
          <p:cNvSpPr txBox="1"/>
          <p:nvPr/>
        </p:nvSpPr>
        <p:spPr>
          <a:xfrm>
            <a:off x="8629650" y="1721224"/>
            <a:ext cx="2257425" cy="646331"/>
          </a:xfrm>
          <a:prstGeom prst="rect">
            <a:avLst/>
          </a:prstGeom>
          <a:noFill/>
        </p:spPr>
        <p:txBody>
          <a:bodyPr wrap="square" rtlCol="0">
            <a:spAutoFit/>
          </a:bodyPr>
          <a:lstStyle/>
          <a:p>
            <a:pPr algn="ctr"/>
            <a:r>
              <a:rPr lang="en-GB" b="1" dirty="0"/>
              <a:t>POSITIVELY/RIGHT SKEWED</a:t>
            </a:r>
          </a:p>
        </p:txBody>
      </p:sp>
      <p:sp>
        <p:nvSpPr>
          <p:cNvPr id="13" name="TextBox 12">
            <a:extLst>
              <a:ext uri="{FF2B5EF4-FFF2-40B4-BE49-F238E27FC236}">
                <a16:creationId xmlns:a16="http://schemas.microsoft.com/office/drawing/2014/main" id="{A4594123-36C9-4077-616B-93124B21E915}"/>
              </a:ext>
            </a:extLst>
          </p:cNvPr>
          <p:cNvSpPr txBox="1"/>
          <p:nvPr/>
        </p:nvSpPr>
        <p:spPr>
          <a:xfrm>
            <a:off x="8837192" y="4655040"/>
            <a:ext cx="2257425" cy="646331"/>
          </a:xfrm>
          <a:prstGeom prst="rect">
            <a:avLst/>
          </a:prstGeom>
          <a:noFill/>
        </p:spPr>
        <p:txBody>
          <a:bodyPr wrap="square" rtlCol="0">
            <a:spAutoFit/>
          </a:bodyPr>
          <a:lstStyle/>
          <a:p>
            <a:pPr algn="ctr"/>
            <a:r>
              <a:rPr lang="en-GB" b="1" dirty="0"/>
              <a:t>POSITIVELY/RIGHT SKEWED</a:t>
            </a:r>
          </a:p>
        </p:txBody>
      </p:sp>
    </p:spTree>
    <p:extLst>
      <p:ext uri="{BB962C8B-B14F-4D97-AF65-F5344CB8AC3E}">
        <p14:creationId xmlns:p14="http://schemas.microsoft.com/office/powerpoint/2010/main" val="3416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5AF2A34-7D2F-0825-04DD-77C0208DFA8D}"/>
              </a:ext>
            </a:extLst>
          </p:cNvPr>
          <p:cNvPicPr>
            <a:picLocks noChangeAspect="1"/>
          </p:cNvPicPr>
          <p:nvPr/>
        </p:nvPicPr>
        <p:blipFill>
          <a:blip r:embed="rId5"/>
          <a:stretch>
            <a:fillRect/>
          </a:stretch>
        </p:blipFill>
        <p:spPr>
          <a:xfrm>
            <a:off x="680867" y="1548182"/>
            <a:ext cx="11006308" cy="4528580"/>
          </a:xfrm>
          <a:prstGeom prst="rect">
            <a:avLst/>
          </a:prstGeom>
        </p:spPr>
      </p:pic>
      <p:sp>
        <p:nvSpPr>
          <p:cNvPr id="5" name="TextBox 4">
            <a:extLst>
              <a:ext uri="{FF2B5EF4-FFF2-40B4-BE49-F238E27FC236}">
                <a16:creationId xmlns:a16="http://schemas.microsoft.com/office/drawing/2014/main" id="{7FB28941-7294-6B3D-E273-E5014B77147C}"/>
              </a:ext>
            </a:extLst>
          </p:cNvPr>
          <p:cNvSpPr txBox="1"/>
          <p:nvPr/>
        </p:nvSpPr>
        <p:spPr>
          <a:xfrm>
            <a:off x="680867" y="6061075"/>
            <a:ext cx="6348583" cy="230832"/>
          </a:xfrm>
          <a:prstGeom prst="rect">
            <a:avLst/>
          </a:prstGeom>
          <a:noFill/>
        </p:spPr>
        <p:txBody>
          <a:bodyPr wrap="square" rtlCol="0">
            <a:spAutoFit/>
          </a:bodyPr>
          <a:lstStyle/>
          <a:p>
            <a:r>
              <a:rPr lang="en-GB" sz="900" dirty="0"/>
              <a:t>Handling Skewed Data: A Comparison of Two Popular Methods accessed 01.07.24 https://www.mdpi.com/2076-3417/10/18/6247</a:t>
            </a:r>
          </a:p>
        </p:txBody>
      </p:sp>
    </p:spTree>
    <p:extLst>
      <p:ext uri="{BB962C8B-B14F-4D97-AF65-F5344CB8AC3E}">
        <p14:creationId xmlns:p14="http://schemas.microsoft.com/office/powerpoint/2010/main" val="347543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Why Are Data Types Important?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5DF876B4-3C00-3B24-B690-4ADB555C2DA3}"/>
              </a:ext>
            </a:extLst>
          </p:cNvPr>
          <p:cNvSpPr txBox="1"/>
          <p:nvPr/>
        </p:nvSpPr>
        <p:spPr>
          <a:xfrm>
            <a:off x="352337" y="1929468"/>
            <a:ext cx="4244830" cy="2800767"/>
          </a:xfrm>
          <a:prstGeom prst="rect">
            <a:avLst/>
          </a:prstGeom>
          <a:noFill/>
        </p:spPr>
        <p:txBody>
          <a:bodyPr wrap="square" rtlCol="0">
            <a:spAutoFit/>
          </a:bodyPr>
          <a:lstStyle/>
          <a:p>
            <a:r>
              <a:rPr lang="en-GB" sz="2800" dirty="0"/>
              <a:t>Type of Data Helps Determine How To:</a:t>
            </a:r>
          </a:p>
          <a:p>
            <a:endParaRPr lang="en-GB" sz="2400" dirty="0"/>
          </a:p>
          <a:p>
            <a:pPr marL="285750" indent="-285750">
              <a:buFont typeface="Arial" panose="020B0604020202020204" pitchFamily="34" charset="0"/>
              <a:buChar char="•"/>
            </a:pPr>
            <a:r>
              <a:rPr lang="en-GB" sz="2400" dirty="0"/>
              <a:t>Summarise</a:t>
            </a:r>
          </a:p>
          <a:p>
            <a:pPr marL="285750" indent="-285750">
              <a:buFont typeface="Arial" panose="020B0604020202020204" pitchFamily="34" charset="0"/>
              <a:buChar char="•"/>
            </a:pPr>
            <a:r>
              <a:rPr lang="en-GB" sz="2400" dirty="0"/>
              <a:t>Analyse</a:t>
            </a:r>
          </a:p>
          <a:p>
            <a:pPr marL="285750" indent="-285750">
              <a:buFont typeface="Arial" panose="020B0604020202020204" pitchFamily="34" charset="0"/>
              <a:buChar char="•"/>
            </a:pPr>
            <a:r>
              <a:rPr lang="en-GB" sz="2400" dirty="0"/>
              <a:t>Visualise</a:t>
            </a:r>
          </a:p>
          <a:p>
            <a:pPr marL="285750" indent="-285750">
              <a:buFont typeface="Arial" panose="020B0604020202020204" pitchFamily="34" charset="0"/>
              <a:buChar char="•"/>
            </a:pPr>
            <a:r>
              <a:rPr lang="en-GB" sz="2400" dirty="0"/>
              <a:t>Apply Statistical Methods</a:t>
            </a:r>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sp>
        <p:nvSpPr>
          <p:cNvPr id="7" name="TextBox 6">
            <a:extLst>
              <a:ext uri="{FF2B5EF4-FFF2-40B4-BE49-F238E27FC236}">
                <a16:creationId xmlns:a16="http://schemas.microsoft.com/office/drawing/2014/main" id="{2A8966FF-B27B-8773-0A46-4D983A62252A}"/>
              </a:ext>
            </a:extLst>
          </p:cNvPr>
          <p:cNvSpPr txBox="1"/>
          <p:nvPr/>
        </p:nvSpPr>
        <p:spPr>
          <a:xfrm>
            <a:off x="9401262" y="2076139"/>
            <a:ext cx="2046914" cy="461665"/>
          </a:xfrm>
          <a:prstGeom prst="rect">
            <a:avLst/>
          </a:prstGeom>
          <a:noFill/>
        </p:spPr>
        <p:txBody>
          <a:bodyPr wrap="square" rtlCol="0">
            <a:spAutoFit/>
          </a:bodyPr>
          <a:lstStyle/>
          <a:p>
            <a:r>
              <a:rPr lang="en-GB" sz="2400" b="1" dirty="0">
                <a:solidFill>
                  <a:schemeClr val="bg1"/>
                </a:solidFill>
              </a:rPr>
              <a:t>CONTINUOUS</a:t>
            </a:r>
          </a:p>
        </p:txBody>
      </p:sp>
      <p:pic>
        <p:nvPicPr>
          <p:cNvPr id="1026" name="Picture 2" descr="Statistics-Chapter 1: Numerical Measures. | by Vishva Shah | Medium">
            <a:extLst>
              <a:ext uri="{FF2B5EF4-FFF2-40B4-BE49-F238E27FC236}">
                <a16:creationId xmlns:a16="http://schemas.microsoft.com/office/drawing/2014/main" id="{0B0740C3-15FC-A23B-C020-F72EB227C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779" y="1894290"/>
            <a:ext cx="6221395" cy="3654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E0EDE0-1EA2-4130-899F-4DA4CC8A1450}"/>
              </a:ext>
            </a:extLst>
          </p:cNvPr>
          <p:cNvSpPr txBox="1"/>
          <p:nvPr/>
        </p:nvSpPr>
        <p:spPr>
          <a:xfrm>
            <a:off x="6884579" y="5730520"/>
            <a:ext cx="4647500" cy="369332"/>
          </a:xfrm>
          <a:prstGeom prst="rect">
            <a:avLst/>
          </a:prstGeom>
          <a:noFill/>
        </p:spPr>
        <p:txBody>
          <a:bodyPr wrap="square" rtlCol="0">
            <a:spAutoFit/>
          </a:bodyPr>
          <a:lstStyle/>
          <a:p>
            <a:r>
              <a:rPr lang="en-GB" sz="900" dirty="0"/>
              <a:t>Statistics-Chapter 1: Numerical Measures,  accessed 13.07.24 </a:t>
            </a:r>
          </a:p>
          <a:p>
            <a:r>
              <a:rPr lang="en-GB" sz="900" dirty="0"/>
              <a:t>https://medium.com/@Vishva_Shah/statistics-chapter-1-numerical-measures-f0abca02872a</a:t>
            </a:r>
          </a:p>
        </p:txBody>
      </p:sp>
    </p:spTree>
    <p:extLst>
      <p:ext uri="{BB962C8B-B14F-4D97-AF65-F5344CB8AC3E}">
        <p14:creationId xmlns:p14="http://schemas.microsoft.com/office/powerpoint/2010/main" val="41031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4098" name="Picture 2" descr="Square Root Transformation: A Beginner's Guide – QUANTIFYING HEALTH">
            <a:extLst>
              <a:ext uri="{FF2B5EF4-FFF2-40B4-BE49-F238E27FC236}">
                <a16:creationId xmlns:a16="http://schemas.microsoft.com/office/drawing/2014/main" id="{2E81C13A-F4E3-0F41-0860-E87F829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793"/>
            <a:ext cx="121920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84F85D-4E76-446F-0572-57E0C4FAFCD5}"/>
              </a:ext>
            </a:extLst>
          </p:cNvPr>
          <p:cNvSpPr txBox="1"/>
          <p:nvPr/>
        </p:nvSpPr>
        <p:spPr>
          <a:xfrm>
            <a:off x="99842" y="5250702"/>
            <a:ext cx="6348583" cy="230832"/>
          </a:xfrm>
          <a:prstGeom prst="rect">
            <a:avLst/>
          </a:prstGeom>
          <a:noFill/>
        </p:spPr>
        <p:txBody>
          <a:bodyPr wrap="square" rtlCol="0">
            <a:spAutoFit/>
          </a:bodyPr>
          <a:lstStyle/>
          <a:p>
            <a:r>
              <a:rPr lang="en-GB" sz="900" dirty="0"/>
              <a:t>Quantifying Health, accessed 01.07.24 https://quantifyinghealth.com/square-root-transformation/</a:t>
            </a:r>
          </a:p>
        </p:txBody>
      </p:sp>
    </p:spTree>
    <p:extLst>
      <p:ext uri="{BB962C8B-B14F-4D97-AF65-F5344CB8AC3E}">
        <p14:creationId xmlns:p14="http://schemas.microsoft.com/office/powerpoint/2010/main" val="1679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Central Tendency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2625687529"/>
              </p:ext>
            </p:extLst>
          </p:nvPr>
        </p:nvGraphicFramePr>
        <p:xfrm>
          <a:off x="244241" y="1874991"/>
          <a:ext cx="11626917" cy="4362787"/>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789109">
                <a:tc>
                  <a:txBody>
                    <a:bodyPr/>
                    <a:lstStyle/>
                    <a:p>
                      <a:r>
                        <a:rPr lang="en-GB" dirty="0"/>
                        <a:t>Mean</a:t>
                      </a:r>
                    </a:p>
                  </a:txBody>
                  <a:tcPr/>
                </a:tc>
                <a:tc>
                  <a:txBody>
                    <a:bodyPr/>
                    <a:lstStyle/>
                    <a:p>
                      <a:pPr marL="285750" indent="-285750">
                        <a:buFont typeface="Arial" panose="020B0604020202020204" pitchFamily="34" charset="0"/>
                        <a:buChar char="•"/>
                      </a:pPr>
                      <a:r>
                        <a:rPr lang="en-GB" dirty="0"/>
                        <a:t>Average that helps indicate the centre of the data</a:t>
                      </a:r>
                    </a:p>
                    <a:p>
                      <a:pPr marL="285750" indent="-285750">
                        <a:buFont typeface="Arial" panose="020B0604020202020204" pitchFamily="34" charset="0"/>
                        <a:buChar char="•"/>
                      </a:pPr>
                      <a:r>
                        <a:rPr lang="en-GB" dirty="0"/>
                        <a:t>Sum all values and divide by number of values</a:t>
                      </a:r>
                    </a:p>
                    <a:p>
                      <a:pPr marL="285750" indent="-285750">
                        <a:buFont typeface="Arial" panose="020B0604020202020204" pitchFamily="34" charset="0"/>
                        <a:buChar char="•"/>
                      </a:pPr>
                      <a:r>
                        <a:rPr lang="en-GB" dirty="0"/>
                        <a:t>Can be heavily skewed by outliers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that does not have very high or very low outliers</a:t>
                      </a:r>
                    </a:p>
                    <a:p>
                      <a:pPr marL="285750" indent="-285750">
                        <a:buFont typeface="Arial" panose="020B0604020202020204" pitchFamily="34" charset="0"/>
                        <a:buChar char="•"/>
                      </a:pPr>
                      <a:r>
                        <a:rPr lang="en-GB" dirty="0"/>
                        <a:t>E.g. Birthweight, square-root transformed ambulance handover times</a:t>
                      </a:r>
                    </a:p>
                  </a:txBody>
                  <a:tcPr/>
                </a:tc>
                <a:extLst>
                  <a:ext uri="{0D108BD9-81ED-4DB2-BD59-A6C34878D82A}">
                    <a16:rowId xmlns:a16="http://schemas.microsoft.com/office/drawing/2014/main" val="199240852"/>
                  </a:ext>
                </a:extLst>
              </a:tr>
              <a:tr h="1264727">
                <a:tc>
                  <a:txBody>
                    <a:bodyPr/>
                    <a:lstStyle/>
                    <a:p>
                      <a:r>
                        <a:rPr lang="en-GB" dirty="0"/>
                        <a:t>Median</a:t>
                      </a:r>
                    </a:p>
                  </a:txBody>
                  <a:tcPr/>
                </a:tc>
                <a:tc>
                  <a:txBody>
                    <a:bodyPr/>
                    <a:lstStyle/>
                    <a:p>
                      <a:pPr marL="285750" indent="-285750">
                        <a:buFont typeface="Arial" panose="020B0604020202020204" pitchFamily="34" charset="0"/>
                        <a:buChar char="•"/>
                      </a:pPr>
                      <a:r>
                        <a:rPr lang="en-GB" dirty="0"/>
                        <a:t>Centre of the data set when values are arranged in numerical order</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Discrete numerical with outliers in data</a:t>
                      </a:r>
                    </a:p>
                    <a:p>
                      <a:pPr marL="285750" indent="-285750">
                        <a:buFont typeface="Arial" panose="020B0604020202020204" pitchFamily="34" charset="0"/>
                        <a:buChar char="•"/>
                      </a:pPr>
                      <a:r>
                        <a:rPr lang="en-GB" dirty="0"/>
                        <a:t>E.g. LOS</a:t>
                      </a:r>
                    </a:p>
                  </a:txBody>
                  <a:tcPr/>
                </a:tc>
                <a:extLst>
                  <a:ext uri="{0D108BD9-81ED-4DB2-BD59-A6C34878D82A}">
                    <a16:rowId xmlns:a16="http://schemas.microsoft.com/office/drawing/2014/main" val="1681905974"/>
                  </a:ext>
                </a:extLst>
              </a:tr>
              <a:tr h="838004">
                <a:tc>
                  <a:txBody>
                    <a:bodyPr/>
                    <a:lstStyle/>
                    <a:p>
                      <a:r>
                        <a:rPr lang="en-GB" dirty="0"/>
                        <a:t>Mode</a:t>
                      </a:r>
                    </a:p>
                  </a:txBody>
                  <a:tcPr/>
                </a:tc>
                <a:tc>
                  <a:txBody>
                    <a:bodyPr/>
                    <a:lstStyle/>
                    <a:p>
                      <a:pPr marL="285750" indent="-285750">
                        <a:buFont typeface="Arial" panose="020B0604020202020204" pitchFamily="34" charset="0"/>
                        <a:buChar char="•"/>
                      </a:pPr>
                      <a:r>
                        <a:rPr lang="en-GB" dirty="0"/>
                        <a:t>The most frequent value</a:t>
                      </a:r>
                    </a:p>
                  </a:txBody>
                  <a:tcPr/>
                </a:tc>
                <a:tc>
                  <a:txBody>
                    <a:bodyPr/>
                    <a:lstStyle/>
                    <a:p>
                      <a:pPr marL="285750" indent="-285750">
                        <a:buFont typeface="Arial" panose="020B0604020202020204" pitchFamily="34" charset="0"/>
                        <a:buChar char="•"/>
                      </a:pPr>
                      <a:r>
                        <a:rPr lang="en-GB" dirty="0"/>
                        <a:t>Not used very often</a:t>
                      </a:r>
                    </a:p>
                    <a:p>
                      <a:pPr marL="285750" indent="-285750">
                        <a:buFont typeface="Arial" panose="020B0604020202020204" pitchFamily="34" charset="0"/>
                        <a:buChar char="•"/>
                      </a:pPr>
                      <a:r>
                        <a:rPr lang="en-GB" dirty="0"/>
                        <a:t>Useful in epidemiology e.g. to find the most common virus during an outbreak</a:t>
                      </a:r>
                    </a:p>
                  </a:txBody>
                  <a:tcPr/>
                </a:tc>
                <a:extLst>
                  <a:ext uri="{0D108BD9-81ED-4DB2-BD59-A6C34878D82A}">
                    <a16:rowId xmlns:a16="http://schemas.microsoft.com/office/drawing/2014/main" val="3143980425"/>
                  </a:ext>
                </a:extLst>
              </a:tr>
            </a:tbl>
          </a:graphicData>
        </a:graphic>
      </p:graphicFrame>
    </p:spTree>
    <p:extLst>
      <p:ext uri="{BB962C8B-B14F-4D97-AF65-F5344CB8AC3E}">
        <p14:creationId xmlns:p14="http://schemas.microsoft.com/office/powerpoint/2010/main" val="149985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Data Spread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1241815508"/>
              </p:ext>
            </p:extLst>
          </p:nvPr>
        </p:nvGraphicFramePr>
        <p:xfrm>
          <a:off x="244241" y="1586235"/>
          <a:ext cx="11626917" cy="5080864"/>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211593">
                <a:tc>
                  <a:txBody>
                    <a:bodyPr/>
                    <a:lstStyle/>
                    <a:p>
                      <a:r>
                        <a:rPr lang="en-GB" dirty="0"/>
                        <a:t>Range</a:t>
                      </a:r>
                    </a:p>
                  </a:txBody>
                  <a:tcPr/>
                </a:tc>
                <a:tc>
                  <a:txBody>
                    <a:bodyPr/>
                    <a:lstStyle/>
                    <a:p>
                      <a:pPr marL="285750" indent="-285750">
                        <a:buFont typeface="Arial" panose="020B0604020202020204" pitchFamily="34" charset="0"/>
                        <a:buChar char="•"/>
                      </a:pPr>
                      <a:r>
                        <a:rPr lang="en-GB" dirty="0"/>
                        <a:t>Smallest value subtracted from largest value</a:t>
                      </a:r>
                    </a:p>
                    <a:p>
                      <a:pPr marL="285750" indent="-285750">
                        <a:buFont typeface="Arial" panose="020B0604020202020204" pitchFamily="34" charset="0"/>
                        <a:buChar char="•"/>
                      </a:pPr>
                      <a:r>
                        <a:rPr lang="en-GB" dirty="0"/>
                        <a:t>Helps understand variability in data</a:t>
                      </a:r>
                    </a:p>
                    <a:p>
                      <a:pPr marL="285750" indent="-285750">
                        <a:buFont typeface="Arial" panose="020B0604020202020204" pitchFamily="34" charset="0"/>
                        <a:buChar char="•"/>
                      </a:pPr>
                      <a:r>
                        <a:rPr lang="en-GB" dirty="0"/>
                        <a:t>Is skewed by even 1 very high or very low outlier </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without outliers</a:t>
                      </a:r>
                    </a:p>
                  </a:txBody>
                  <a:tcPr/>
                </a:tc>
                <a:extLst>
                  <a:ext uri="{0D108BD9-81ED-4DB2-BD59-A6C34878D82A}">
                    <a16:rowId xmlns:a16="http://schemas.microsoft.com/office/drawing/2014/main" val="199240852"/>
                  </a:ext>
                </a:extLst>
              </a:tr>
              <a:tr h="1264727">
                <a:tc>
                  <a:txBody>
                    <a:bodyPr/>
                    <a:lstStyle/>
                    <a:p>
                      <a:r>
                        <a:rPr lang="en-GB" dirty="0"/>
                        <a:t>Interquartile Range</a:t>
                      </a:r>
                    </a:p>
                  </a:txBody>
                  <a:tcPr/>
                </a:tc>
                <a:tc>
                  <a:txBody>
                    <a:bodyPr/>
                    <a:lstStyle/>
                    <a:p>
                      <a:pPr marL="285750" indent="-285750">
                        <a:buFont typeface="Arial" panose="020B0604020202020204" pitchFamily="34" charset="0"/>
                        <a:buChar char="•"/>
                      </a:pPr>
                      <a:r>
                        <a:rPr lang="en-GB" dirty="0"/>
                        <a:t>Q3 – Q1</a:t>
                      </a:r>
                    </a:p>
                    <a:p>
                      <a:pPr marL="285750" indent="-285750">
                        <a:buFont typeface="Arial" panose="020B0604020202020204" pitchFamily="34" charset="0"/>
                        <a:buChar char="•"/>
                      </a:pPr>
                      <a:r>
                        <a:rPr lang="en-GB" dirty="0"/>
                        <a:t>Arrange data in ascending order. Median = Q2. Median of data left of Q2 = Q1. Median of data right of Q2 = Q3</a:t>
                      </a:r>
                    </a:p>
                    <a:p>
                      <a:pPr marL="285750" indent="-285750">
                        <a:buFont typeface="Arial" panose="020B0604020202020204" pitchFamily="34" charset="0"/>
                        <a:buChar char="•"/>
                      </a:pPr>
                      <a:r>
                        <a:rPr lang="en-GB" dirty="0"/>
                        <a:t>Describes middle 50% of data</a:t>
                      </a:r>
                    </a:p>
                    <a:p>
                      <a:pPr marL="285750" indent="-285750">
                        <a:buFont typeface="Arial" panose="020B0604020202020204" pitchFamily="34" charset="0"/>
                        <a:buChar char="•"/>
                      </a:pPr>
                      <a:r>
                        <a:rPr lang="en-GB" dirty="0"/>
                        <a:t>Not affected by outliers</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Numerical discrete with outliers</a:t>
                      </a:r>
                    </a:p>
                  </a:txBody>
                  <a:tcPr/>
                </a:tc>
                <a:extLst>
                  <a:ext uri="{0D108BD9-81ED-4DB2-BD59-A6C34878D82A}">
                    <a16:rowId xmlns:a16="http://schemas.microsoft.com/office/drawing/2014/main" val="1681905974"/>
                  </a:ext>
                </a:extLst>
              </a:tr>
              <a:tr h="838004">
                <a:tc>
                  <a:txBody>
                    <a:bodyPr/>
                    <a:lstStyle/>
                    <a:p>
                      <a:r>
                        <a:rPr lang="en-GB" dirty="0"/>
                        <a:t>Standard Deviation</a:t>
                      </a:r>
                    </a:p>
                  </a:txBody>
                  <a:tcPr/>
                </a:tc>
                <a:tc>
                  <a:txBody>
                    <a:bodyPr/>
                    <a:lstStyle/>
                    <a:p>
                      <a:pPr marL="285750" indent="-285750">
                        <a:buFont typeface="Arial" panose="020B0604020202020204" pitchFamily="34" charset="0"/>
                        <a:buChar char="•"/>
                      </a:pPr>
                      <a:r>
                        <a:rPr lang="en-GB" dirty="0"/>
                        <a:t>Square root of the variation</a:t>
                      </a:r>
                    </a:p>
                    <a:p>
                      <a:pPr marL="285750" indent="-285750">
                        <a:buFont typeface="Arial" panose="020B0604020202020204" pitchFamily="34" charset="0"/>
                        <a:buChar char="•"/>
                      </a:pPr>
                      <a:r>
                        <a:rPr lang="en-GB" dirty="0"/>
                        <a:t>Measures how spread out the data is, relative to the mean</a:t>
                      </a:r>
                    </a:p>
                    <a:p>
                      <a:pPr marL="285750" indent="-285750">
                        <a:buFont typeface="Arial" panose="020B0604020202020204" pitchFamily="34" charset="0"/>
                        <a:buChar char="•"/>
                      </a:pPr>
                      <a:r>
                        <a:rPr lang="en-GB" dirty="0"/>
                        <a:t>Higer SD can indicate more volatility in data</a:t>
                      </a:r>
                    </a:p>
                    <a:p>
                      <a:pPr marL="285750" indent="-285750">
                        <a:buFont typeface="Arial" panose="020B0604020202020204" pitchFamily="34" charset="0"/>
                        <a:buChar char="•"/>
                      </a:pPr>
                      <a:r>
                        <a:rPr lang="en-GB" dirty="0"/>
                        <a:t>Useful for comparing consistency between 2 data sets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Compare between data sets – 2 sets of data could have same mean, median, range, but have very different data. SD would help highlight this.</a:t>
                      </a:r>
                    </a:p>
                  </a:txBody>
                  <a:tcPr/>
                </a:tc>
                <a:extLst>
                  <a:ext uri="{0D108BD9-81ED-4DB2-BD59-A6C34878D82A}">
                    <a16:rowId xmlns:a16="http://schemas.microsoft.com/office/drawing/2014/main" val="3143980425"/>
                  </a:ext>
                </a:extLst>
              </a:tr>
            </a:tbl>
          </a:graphicData>
        </a:graphic>
      </p:graphicFrame>
      <p:pic>
        <p:nvPicPr>
          <p:cNvPr id="5" name="Picture 4">
            <a:extLst>
              <a:ext uri="{FF2B5EF4-FFF2-40B4-BE49-F238E27FC236}">
                <a16:creationId xmlns:a16="http://schemas.microsoft.com/office/drawing/2014/main" id="{48F828A7-B571-31F2-0737-AAEC20596478}"/>
              </a:ext>
            </a:extLst>
          </p:cNvPr>
          <p:cNvPicPr>
            <a:picLocks noChangeAspect="1"/>
          </p:cNvPicPr>
          <p:nvPr/>
        </p:nvPicPr>
        <p:blipFill>
          <a:blip r:embed="rId5"/>
          <a:stretch>
            <a:fillRect/>
          </a:stretch>
        </p:blipFill>
        <p:spPr>
          <a:xfrm>
            <a:off x="2437581" y="1914132"/>
            <a:ext cx="7781925" cy="809625"/>
          </a:xfrm>
          <a:prstGeom prst="rect">
            <a:avLst/>
          </a:prstGeom>
          <a:ln w="38100">
            <a:solidFill>
              <a:schemeClr val="tx1"/>
            </a:solidFill>
          </a:ln>
        </p:spPr>
      </p:pic>
      <p:sp>
        <p:nvSpPr>
          <p:cNvPr id="6" name="TextBox 5">
            <a:extLst>
              <a:ext uri="{FF2B5EF4-FFF2-40B4-BE49-F238E27FC236}">
                <a16:creationId xmlns:a16="http://schemas.microsoft.com/office/drawing/2014/main" id="{20D0EF69-E3DD-4C9B-5104-F39D896195BB}"/>
              </a:ext>
            </a:extLst>
          </p:cNvPr>
          <p:cNvSpPr txBox="1"/>
          <p:nvPr/>
        </p:nvSpPr>
        <p:spPr>
          <a:xfrm>
            <a:off x="1689033" y="2768145"/>
            <a:ext cx="9417117" cy="366893"/>
          </a:xfrm>
          <a:prstGeom prst="rect">
            <a:avLst/>
          </a:prstGeom>
          <a:solidFill>
            <a:schemeClr val="bg1"/>
          </a:solidFill>
          <a:ln>
            <a:solidFill>
              <a:schemeClr val="tx1"/>
            </a:solidFill>
          </a:ln>
        </p:spPr>
        <p:txBody>
          <a:bodyPr wrap="square" rtlCol="0">
            <a:spAutoFit/>
          </a:bodyPr>
          <a:lstStyle/>
          <a:p>
            <a:r>
              <a:rPr lang="en-GB" sz="900" dirty="0"/>
              <a:t>Australian </a:t>
            </a:r>
            <a:r>
              <a:rPr lang="en-GB" sz="900" dirty="0" err="1"/>
              <a:t>Beureau</a:t>
            </a:r>
            <a:r>
              <a:rPr lang="en-GB" sz="900" dirty="0"/>
              <a:t> of Statistics, accessed 01.07.24 https://www.abs.gov.au/statistics/understanding-statistics/statistical-terms-and-concepts/measures-spread#:~:text=and%20concepts%20glossary-,Definition,range%2C%20variance%20and%20standard%20deviation. </a:t>
            </a:r>
          </a:p>
        </p:txBody>
      </p:sp>
      <p:pic>
        <p:nvPicPr>
          <p:cNvPr id="7" name="Picture 6">
            <a:extLst>
              <a:ext uri="{FF2B5EF4-FFF2-40B4-BE49-F238E27FC236}">
                <a16:creationId xmlns:a16="http://schemas.microsoft.com/office/drawing/2014/main" id="{E5CDC0B4-445F-0209-58D2-8915917818B5}"/>
              </a:ext>
            </a:extLst>
          </p:cNvPr>
          <p:cNvPicPr>
            <a:picLocks noChangeAspect="1"/>
          </p:cNvPicPr>
          <p:nvPr/>
        </p:nvPicPr>
        <p:blipFill rotWithShape="1">
          <a:blip r:embed="rId6"/>
          <a:srcRect t="16332" b="52"/>
          <a:stretch/>
        </p:blipFill>
        <p:spPr>
          <a:xfrm>
            <a:off x="7670633" y="3936663"/>
            <a:ext cx="4200525" cy="1928811"/>
          </a:xfrm>
          <a:prstGeom prst="rect">
            <a:avLst/>
          </a:prstGeom>
        </p:spPr>
      </p:pic>
      <p:sp>
        <p:nvSpPr>
          <p:cNvPr id="8" name="TextBox 7">
            <a:extLst>
              <a:ext uri="{FF2B5EF4-FFF2-40B4-BE49-F238E27FC236}">
                <a16:creationId xmlns:a16="http://schemas.microsoft.com/office/drawing/2014/main" id="{99693D5D-851B-E1DD-5B4E-4FD20E09C752}"/>
              </a:ext>
            </a:extLst>
          </p:cNvPr>
          <p:cNvSpPr txBox="1"/>
          <p:nvPr/>
        </p:nvSpPr>
        <p:spPr>
          <a:xfrm>
            <a:off x="7670633" y="5907204"/>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spTree>
    <p:extLst>
      <p:ext uri="{BB962C8B-B14F-4D97-AF65-F5344CB8AC3E}">
        <p14:creationId xmlns:p14="http://schemas.microsoft.com/office/powerpoint/2010/main" val="21054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31214"/>
            <a:ext cx="7714542" cy="6617196"/>
          </a:xfrm>
          <a:prstGeom prst="rect">
            <a:avLst/>
          </a:prstGeom>
          <a:noFill/>
        </p:spPr>
        <p:txBody>
          <a:bodyPr wrap="square" rtlCol="0">
            <a:spAutoFit/>
          </a:bodyPr>
          <a:lstStyle/>
          <a:p>
            <a:r>
              <a:rPr lang="en-GB" dirty="0"/>
              <a:t>R:</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401-406 to prepare data and reduce size of sample to allow comparison of boxplots showing EMAS handover times across a range of days</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409</a:t>
            </a:r>
            <a:r>
              <a:rPr lang="en-GB" sz="1600" dirty="0">
                <a:effectLst/>
                <a:latin typeface="Calibri" panose="020F0502020204030204" pitchFamily="34" charset="0"/>
                <a:ea typeface="Calibri" panose="020F0502020204030204" pitchFamily="34" charset="0"/>
                <a:cs typeface="Times New Roman" panose="02020603050405020304" pitchFamily="18" charset="0"/>
              </a:rPr>
              <a:t>-420 to create a box plot (remember to read comments to understand each line of code)</a:t>
            </a:r>
          </a:p>
          <a:p>
            <a:pPr marL="342900" indent="-342900">
              <a:buFont typeface="+mj-lt"/>
              <a:buAutoNum type="arabicPeriod"/>
            </a:pPr>
            <a:r>
              <a:rPr lang="en-GB" sz="1600" dirty="0">
                <a:latin typeface="Calibri" panose="020F0502020204030204" pitchFamily="34" charset="0"/>
                <a:ea typeface="Calibri" panose="020F0502020204030204" pitchFamily="34" charset="0"/>
                <a:cs typeface="Times New Roman" panose="02020603050405020304" pitchFamily="18" charset="0"/>
              </a:rPr>
              <a:t>Have a go at answering question 9 about the box plot (we will go over answers in the next slide)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600" dirty="0"/>
          </a:p>
          <a:p>
            <a:r>
              <a:rPr lang="en-GB" dirty="0"/>
              <a:t>Excel:</a:t>
            </a:r>
          </a:p>
          <a:p>
            <a:pPr marL="342900" indent="-342900">
              <a:buFont typeface="+mj-lt"/>
              <a:buAutoNum type="arabicPeriod"/>
            </a:pPr>
            <a:r>
              <a:rPr lang="en-GB" sz="1600" dirty="0"/>
              <a:t>Go to the tab called </a:t>
            </a:r>
            <a:r>
              <a:rPr lang="en-GB" sz="1600" dirty="0" err="1"/>
              <a:t>Continuous_Ambulance_Handovers</a:t>
            </a:r>
            <a:r>
              <a:rPr lang="en-GB" sz="1600" dirty="0"/>
              <a:t> </a:t>
            </a:r>
            <a:endParaRPr lang="pt-BR" sz="1600" dirty="0"/>
          </a:p>
          <a:p>
            <a:pPr marL="342900" indent="-342900">
              <a:buFont typeface="+mj-lt"/>
              <a:buAutoNum type="arabicPeriod"/>
            </a:pPr>
            <a:r>
              <a:rPr lang="pt-BR" sz="1600" dirty="0"/>
              <a:t>Highlight column B and turn on Filter (Data tab of the ribbon)</a:t>
            </a:r>
          </a:p>
          <a:p>
            <a:pPr marL="342900" indent="-342900">
              <a:buFont typeface="+mj-lt"/>
              <a:buAutoNum type="arabicPeriod"/>
            </a:pPr>
            <a:r>
              <a:rPr lang="pt-BR" sz="1600" dirty="0"/>
              <a:t>Filter Date column to only include 2023-12-01 to 2023-12-05 (should have 5752 rows)</a:t>
            </a:r>
          </a:p>
          <a:p>
            <a:pPr marL="342900" indent="-342900">
              <a:buFont typeface="+mj-lt"/>
              <a:buAutoNum type="arabicPeriod"/>
            </a:pPr>
            <a:r>
              <a:rPr lang="pt-BR" sz="1600" dirty="0"/>
              <a:t>Go to the inset tab of the ribbon and select statistic chart, box and whisker</a:t>
            </a:r>
          </a:p>
          <a:p>
            <a:pPr marL="342900" indent="-342900">
              <a:buFont typeface="+mj-lt"/>
              <a:buAutoNum type="arabicPeriod"/>
            </a:pPr>
            <a:r>
              <a:rPr lang="pt-BR" sz="1600" dirty="0"/>
              <a:t>Go to chart design and click select data</a:t>
            </a:r>
          </a:p>
          <a:p>
            <a:pPr marL="342900" indent="-342900">
              <a:buFont typeface="+mj-lt"/>
              <a:buAutoNum type="arabicPeriod"/>
            </a:pPr>
            <a:r>
              <a:rPr lang="pt-BR" sz="1600" dirty="0"/>
              <a:t>Remove any data already in either box. Click Add in Legend Series and click the lower white box. Select the data in column Handover_Minutes. Give the series an appropriate name (upper white box). Click ok.</a:t>
            </a:r>
          </a:p>
          <a:p>
            <a:pPr marL="342900" indent="-342900">
              <a:buFont typeface="+mj-lt"/>
              <a:buAutoNum type="arabicPeriod"/>
            </a:pPr>
            <a:r>
              <a:rPr lang="pt-BR" sz="1600" dirty="0"/>
              <a:t>Click Edit in Horizontal Axis Labels and click the white box. Select the data in column B. Click ok. Click ok in main box to create box plot. </a:t>
            </a:r>
          </a:p>
          <a:p>
            <a:pPr marL="342900" indent="-342900">
              <a:buFont typeface="+mj-lt"/>
              <a:buAutoNum type="arabicPeriod"/>
            </a:pPr>
            <a:r>
              <a:rPr lang="pt-BR" sz="1600" dirty="0"/>
              <a:t>Sort column B by Date ascending to order the box plots </a:t>
            </a:r>
            <a:r>
              <a:rPr lang="pt-BR" sz="1600" dirty="0">
                <a:solidFill>
                  <a:srgbClr val="00B0F0"/>
                </a:solidFill>
              </a:rPr>
              <a:t>(A901)</a:t>
            </a:r>
          </a:p>
          <a:p>
            <a:pPr marL="342900" indent="-342900">
              <a:buFont typeface="+mj-lt"/>
              <a:buAutoNum type="arabicPeriod"/>
            </a:pPr>
            <a:r>
              <a:rPr lang="pt-BR" sz="1600" dirty="0"/>
              <a:t>Have a go at the question 10  </a:t>
            </a:r>
            <a:r>
              <a:rPr lang="en-GB" sz="1600" dirty="0">
                <a:latin typeface="Calibri" panose="020F0502020204030204" pitchFamily="34" charset="0"/>
                <a:ea typeface="Calibri" panose="020F0502020204030204" pitchFamily="34" charset="0"/>
                <a:cs typeface="Times New Roman" panose="02020603050405020304" pitchFamily="18" charset="0"/>
              </a:rPr>
              <a:t>(we will answer these in the next slide)</a:t>
            </a:r>
            <a:endParaRPr lang="pt-BR" sz="1600" dirty="0"/>
          </a:p>
          <a:p>
            <a:pPr marL="342900" indent="-342900">
              <a:buFont typeface="+mj-lt"/>
              <a:buAutoNum type="arabicPeriod"/>
            </a:pPr>
            <a:endParaRPr lang="pt-BR" sz="1600" dirty="0"/>
          </a:p>
          <a:p>
            <a:pPr marL="342900" indent="-342900">
              <a:buFont typeface="+mj-lt"/>
              <a:buAutoNum type="arabicPeriod"/>
            </a:pPr>
            <a:endParaRPr lang="pt-BR" sz="1600" dirty="0"/>
          </a:p>
          <a:p>
            <a:pPr marL="342900" indent="-342900">
              <a:buFont typeface="+mj-lt"/>
              <a:buAutoNum type="arabicPeriod"/>
            </a:pPr>
            <a:endParaRPr lang="pt-BR" dirty="0"/>
          </a:p>
          <a:p>
            <a:pPr marL="342900" indent="-342900">
              <a:buFont typeface="+mj-lt"/>
              <a:buAutoNum type="arabicPeriod"/>
            </a:pPr>
            <a:endParaRPr lang="en-GB" dirty="0"/>
          </a:p>
        </p:txBody>
      </p:sp>
      <p:pic>
        <p:nvPicPr>
          <p:cNvPr id="2" name="Picture 1">
            <a:extLst>
              <a:ext uri="{FF2B5EF4-FFF2-40B4-BE49-F238E27FC236}">
                <a16:creationId xmlns:a16="http://schemas.microsoft.com/office/drawing/2014/main" id="{24D4B3FB-973E-3861-269F-826C525F727D}"/>
              </a:ext>
            </a:extLst>
          </p:cNvPr>
          <p:cNvPicPr>
            <a:picLocks noChangeAspect="1"/>
          </p:cNvPicPr>
          <p:nvPr/>
        </p:nvPicPr>
        <p:blipFill rotWithShape="1">
          <a:blip r:embed="rId5"/>
          <a:srcRect t="16332" b="52"/>
          <a:stretch/>
        </p:blipFill>
        <p:spPr>
          <a:xfrm>
            <a:off x="7670633" y="1643792"/>
            <a:ext cx="4200525" cy="1928811"/>
          </a:xfrm>
          <a:prstGeom prst="rect">
            <a:avLst/>
          </a:prstGeom>
        </p:spPr>
      </p:pic>
      <p:sp>
        <p:nvSpPr>
          <p:cNvPr id="5" name="TextBox 4">
            <a:extLst>
              <a:ext uri="{FF2B5EF4-FFF2-40B4-BE49-F238E27FC236}">
                <a16:creationId xmlns:a16="http://schemas.microsoft.com/office/drawing/2014/main" id="{AA731CE7-5BB1-88FB-F0B6-89C4AB08CF82}"/>
              </a:ext>
            </a:extLst>
          </p:cNvPr>
          <p:cNvSpPr txBox="1"/>
          <p:nvPr/>
        </p:nvSpPr>
        <p:spPr>
          <a:xfrm>
            <a:off x="7670633" y="3614333"/>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cxnSp>
        <p:nvCxnSpPr>
          <p:cNvPr id="8" name="Straight Arrow Connector 7">
            <a:extLst>
              <a:ext uri="{FF2B5EF4-FFF2-40B4-BE49-F238E27FC236}">
                <a16:creationId xmlns:a16="http://schemas.microsoft.com/office/drawing/2014/main" id="{062897D9-83C7-C090-E15A-9C32FA73E576}"/>
              </a:ext>
            </a:extLst>
          </p:cNvPr>
          <p:cNvCxnSpPr/>
          <p:nvPr/>
        </p:nvCxnSpPr>
        <p:spPr>
          <a:xfrm>
            <a:off x="7848600" y="1643792"/>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2BE3E-6FD8-79DC-1184-4BA3A28DF95C}"/>
              </a:ext>
            </a:extLst>
          </p:cNvPr>
          <p:cNvCxnSpPr/>
          <p:nvPr/>
        </p:nvCxnSpPr>
        <p:spPr>
          <a:xfrm>
            <a:off x="11658600" y="1653317"/>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62FB0B-5FBC-C286-A382-C042E784ADB7}"/>
              </a:ext>
            </a:extLst>
          </p:cNvPr>
          <p:cNvCxnSpPr/>
          <p:nvPr/>
        </p:nvCxnSpPr>
        <p:spPr>
          <a:xfrm>
            <a:off x="8705850" y="1192573"/>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DA1AF3-AC92-04C4-50CD-B51627933869}"/>
              </a:ext>
            </a:extLst>
          </p:cNvPr>
          <p:cNvCxnSpPr/>
          <p:nvPr/>
        </p:nvCxnSpPr>
        <p:spPr>
          <a:xfrm>
            <a:off x="9791700" y="1354009"/>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4B5AC4-622D-BF9A-EF58-930CA4C0DFA6}"/>
              </a:ext>
            </a:extLst>
          </p:cNvPr>
          <p:cNvCxnSpPr/>
          <p:nvPr/>
        </p:nvCxnSpPr>
        <p:spPr>
          <a:xfrm>
            <a:off x="10859558" y="1256146"/>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8D432B-9237-B55C-A5D3-7E412BB7CA53}"/>
              </a:ext>
            </a:extLst>
          </p:cNvPr>
          <p:cNvCxnSpPr>
            <a:cxnSpLocks/>
          </p:cNvCxnSpPr>
          <p:nvPr/>
        </p:nvCxnSpPr>
        <p:spPr>
          <a:xfrm>
            <a:off x="8235512" y="3400425"/>
            <a:ext cx="5370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4441D9-7117-F49F-B18F-426308950570}"/>
              </a:ext>
            </a:extLst>
          </p:cNvPr>
          <p:cNvCxnSpPr/>
          <p:nvPr/>
        </p:nvCxnSpPr>
        <p:spPr>
          <a:xfrm>
            <a:off x="81878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BA78BE-011E-BA8A-9F70-9EC4AC596159}"/>
              </a:ext>
            </a:extLst>
          </p:cNvPr>
          <p:cNvCxnSpPr/>
          <p:nvPr/>
        </p:nvCxnSpPr>
        <p:spPr>
          <a:xfrm>
            <a:off x="113501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8A93B03-DA38-31CE-8903-8A664AFB819A}"/>
              </a:ext>
            </a:extLst>
          </p:cNvPr>
          <p:cNvPicPr>
            <a:picLocks noChangeAspect="1"/>
          </p:cNvPicPr>
          <p:nvPr/>
        </p:nvPicPr>
        <p:blipFill>
          <a:blip r:embed="rId6"/>
          <a:stretch>
            <a:fillRect/>
          </a:stretch>
        </p:blipFill>
        <p:spPr>
          <a:xfrm>
            <a:off x="7670633" y="4026924"/>
            <a:ext cx="4403558" cy="2618568"/>
          </a:xfrm>
          <a:prstGeom prst="rect">
            <a:avLst/>
          </a:prstGeom>
        </p:spPr>
      </p:pic>
    </p:spTree>
    <p:extLst>
      <p:ext uri="{BB962C8B-B14F-4D97-AF65-F5344CB8AC3E}">
        <p14:creationId xmlns:p14="http://schemas.microsoft.com/office/powerpoint/2010/main" val="32767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D339DAB8-DDDC-DE2D-6F0F-6FD3212A8DB1}"/>
              </a:ext>
            </a:extLst>
          </p:cNvPr>
          <p:cNvPicPr>
            <a:picLocks noChangeAspect="1"/>
          </p:cNvPicPr>
          <p:nvPr/>
        </p:nvPicPr>
        <p:blipFill>
          <a:blip r:embed="rId5"/>
          <a:srcRect/>
          <a:stretch/>
        </p:blipFill>
        <p:spPr>
          <a:xfrm>
            <a:off x="151868" y="1748572"/>
            <a:ext cx="6103057" cy="4580472"/>
          </a:xfrm>
          <a:prstGeom prst="rect">
            <a:avLst/>
          </a:prstGeom>
        </p:spPr>
      </p:pic>
      <p:sp>
        <p:nvSpPr>
          <p:cNvPr id="6" name="TextBox 5">
            <a:extLst>
              <a:ext uri="{FF2B5EF4-FFF2-40B4-BE49-F238E27FC236}">
                <a16:creationId xmlns:a16="http://schemas.microsoft.com/office/drawing/2014/main" id="{B61B2707-1751-9445-7C7C-2DD6C2FB2F9C}"/>
              </a:ext>
            </a:extLst>
          </p:cNvPr>
          <p:cNvSpPr txBox="1"/>
          <p:nvPr/>
        </p:nvSpPr>
        <p:spPr>
          <a:xfrm>
            <a:off x="7112003" y="2666503"/>
            <a:ext cx="4944533" cy="3847207"/>
          </a:xfrm>
          <a:prstGeom prst="rect">
            <a:avLst/>
          </a:prstGeom>
          <a:noFill/>
        </p:spPr>
        <p:txBody>
          <a:bodyPr wrap="square" rtlCol="0">
            <a:spAutoFit/>
          </a:bodyPr>
          <a:lstStyle/>
          <a:p>
            <a:r>
              <a:rPr lang="en-GB" b="1" dirty="0"/>
              <a:t>QUESTIONS:</a:t>
            </a:r>
          </a:p>
          <a:p>
            <a:endParaRPr lang="en-GB" dirty="0"/>
          </a:p>
          <a:p>
            <a:r>
              <a:rPr lang="en-GB" sz="1600" dirty="0"/>
              <a:t>1: Which day has the single highest handover time value (excl. outliers – ignore dots)? </a:t>
            </a:r>
          </a:p>
          <a:p>
            <a:endParaRPr lang="en-GB" sz="1600" dirty="0"/>
          </a:p>
          <a:p>
            <a:r>
              <a:rPr lang="en-GB" sz="1600" dirty="0"/>
              <a:t>2: How would you describe the median/Q2 value across all 5 days?</a:t>
            </a:r>
          </a:p>
          <a:p>
            <a:endParaRPr lang="en-GB" sz="1600" dirty="0"/>
          </a:p>
          <a:p>
            <a:r>
              <a:rPr lang="en-GB" sz="1600" dirty="0"/>
              <a:t>3: Which day has the highest Q3 value?</a:t>
            </a:r>
          </a:p>
          <a:p>
            <a:endParaRPr lang="en-GB" sz="1600" dirty="0"/>
          </a:p>
          <a:p>
            <a:r>
              <a:rPr lang="en-GB" sz="1600" dirty="0"/>
              <a:t>4: How would you describe the Q1 value across all 5 days?</a:t>
            </a:r>
          </a:p>
          <a:p>
            <a:endParaRPr lang="en-GB" sz="1600" dirty="0"/>
          </a:p>
          <a:p>
            <a:r>
              <a:rPr lang="en-GB" sz="1600" dirty="0"/>
              <a:t>5: Which day has the largest spread across the middle 50% of the data?</a:t>
            </a:r>
          </a:p>
        </p:txBody>
      </p:sp>
      <p:pic>
        <p:nvPicPr>
          <p:cNvPr id="17" name="Picture 16">
            <a:extLst>
              <a:ext uri="{FF2B5EF4-FFF2-40B4-BE49-F238E27FC236}">
                <a16:creationId xmlns:a16="http://schemas.microsoft.com/office/drawing/2014/main" id="{0FC334D5-8E8B-29D0-5C3F-DD98745ED74B}"/>
              </a:ext>
            </a:extLst>
          </p:cNvPr>
          <p:cNvPicPr>
            <a:picLocks noChangeAspect="1"/>
          </p:cNvPicPr>
          <p:nvPr/>
        </p:nvPicPr>
        <p:blipFill rotWithShape="1">
          <a:blip r:embed="rId6"/>
          <a:srcRect t="16332" b="52"/>
          <a:stretch/>
        </p:blipFill>
        <p:spPr>
          <a:xfrm>
            <a:off x="8517469" y="1525038"/>
            <a:ext cx="3404491" cy="1563285"/>
          </a:xfrm>
          <a:prstGeom prst="rect">
            <a:avLst/>
          </a:prstGeom>
        </p:spPr>
      </p:pic>
      <p:sp>
        <p:nvSpPr>
          <p:cNvPr id="21" name="TextBox 20">
            <a:extLst>
              <a:ext uri="{FF2B5EF4-FFF2-40B4-BE49-F238E27FC236}">
                <a16:creationId xmlns:a16="http://schemas.microsoft.com/office/drawing/2014/main" id="{37BBB9C2-E71F-AEB3-D733-75F5B764186B}"/>
              </a:ext>
            </a:extLst>
          </p:cNvPr>
          <p:cNvSpPr txBox="1"/>
          <p:nvPr/>
        </p:nvSpPr>
        <p:spPr>
          <a:xfrm>
            <a:off x="9686120" y="3459822"/>
            <a:ext cx="2861733" cy="369332"/>
          </a:xfrm>
          <a:prstGeom prst="rect">
            <a:avLst/>
          </a:prstGeom>
          <a:noFill/>
        </p:spPr>
        <p:txBody>
          <a:bodyPr wrap="square" rtlCol="0">
            <a:spAutoFit/>
          </a:bodyPr>
          <a:lstStyle/>
          <a:p>
            <a:r>
              <a:rPr lang="en-GB" b="1" dirty="0">
                <a:solidFill>
                  <a:srgbClr val="39A935"/>
                </a:solidFill>
              </a:rPr>
              <a:t>2023-12-05</a:t>
            </a:r>
          </a:p>
        </p:txBody>
      </p:sp>
      <p:sp>
        <p:nvSpPr>
          <p:cNvPr id="22" name="TextBox 21">
            <a:extLst>
              <a:ext uri="{FF2B5EF4-FFF2-40B4-BE49-F238E27FC236}">
                <a16:creationId xmlns:a16="http://schemas.microsoft.com/office/drawing/2014/main" id="{4AA0C3A8-B144-F2E5-369B-8A85A17E0A60}"/>
              </a:ext>
            </a:extLst>
          </p:cNvPr>
          <p:cNvSpPr txBox="1"/>
          <p:nvPr/>
        </p:nvSpPr>
        <p:spPr>
          <a:xfrm>
            <a:off x="8153402" y="4188212"/>
            <a:ext cx="2861733" cy="369332"/>
          </a:xfrm>
          <a:prstGeom prst="rect">
            <a:avLst/>
          </a:prstGeom>
          <a:noFill/>
        </p:spPr>
        <p:txBody>
          <a:bodyPr wrap="square" rtlCol="0">
            <a:spAutoFit/>
          </a:bodyPr>
          <a:lstStyle/>
          <a:p>
            <a:r>
              <a:rPr lang="en-GB" b="1" dirty="0">
                <a:solidFill>
                  <a:srgbClr val="39A935"/>
                </a:solidFill>
              </a:rPr>
              <a:t>Fairly constant</a:t>
            </a:r>
          </a:p>
        </p:txBody>
      </p:sp>
      <p:sp>
        <p:nvSpPr>
          <p:cNvPr id="23" name="TextBox 22">
            <a:extLst>
              <a:ext uri="{FF2B5EF4-FFF2-40B4-BE49-F238E27FC236}">
                <a16:creationId xmlns:a16="http://schemas.microsoft.com/office/drawing/2014/main" id="{40AB0B66-B549-0B40-4866-F361E6FF1529}"/>
              </a:ext>
            </a:extLst>
          </p:cNvPr>
          <p:cNvSpPr txBox="1"/>
          <p:nvPr/>
        </p:nvSpPr>
        <p:spPr>
          <a:xfrm>
            <a:off x="10493477" y="4675341"/>
            <a:ext cx="3717310" cy="369332"/>
          </a:xfrm>
          <a:prstGeom prst="rect">
            <a:avLst/>
          </a:prstGeom>
          <a:noFill/>
        </p:spPr>
        <p:txBody>
          <a:bodyPr wrap="square" rtlCol="0">
            <a:spAutoFit/>
          </a:bodyPr>
          <a:lstStyle/>
          <a:p>
            <a:r>
              <a:rPr lang="en-GB" b="1" dirty="0">
                <a:solidFill>
                  <a:srgbClr val="39A935"/>
                </a:solidFill>
              </a:rPr>
              <a:t>2023-12-05</a:t>
            </a:r>
          </a:p>
        </p:txBody>
      </p:sp>
      <p:sp>
        <p:nvSpPr>
          <p:cNvPr id="24" name="TextBox 23">
            <a:extLst>
              <a:ext uri="{FF2B5EF4-FFF2-40B4-BE49-F238E27FC236}">
                <a16:creationId xmlns:a16="http://schemas.microsoft.com/office/drawing/2014/main" id="{557408C0-E6E6-776F-1D2A-E311DFA9FC71}"/>
              </a:ext>
            </a:extLst>
          </p:cNvPr>
          <p:cNvSpPr txBox="1"/>
          <p:nvPr/>
        </p:nvSpPr>
        <p:spPr>
          <a:xfrm>
            <a:off x="7718707" y="5391905"/>
            <a:ext cx="3717310" cy="369332"/>
          </a:xfrm>
          <a:prstGeom prst="rect">
            <a:avLst/>
          </a:prstGeom>
          <a:noFill/>
        </p:spPr>
        <p:txBody>
          <a:bodyPr wrap="square" rtlCol="0">
            <a:spAutoFit/>
          </a:bodyPr>
          <a:lstStyle/>
          <a:p>
            <a:r>
              <a:rPr lang="en-GB" b="1" dirty="0">
                <a:solidFill>
                  <a:srgbClr val="39A935"/>
                </a:solidFill>
              </a:rPr>
              <a:t>Fairly constant</a:t>
            </a:r>
          </a:p>
        </p:txBody>
      </p:sp>
      <p:sp>
        <p:nvSpPr>
          <p:cNvPr id="25" name="TextBox 24">
            <a:extLst>
              <a:ext uri="{FF2B5EF4-FFF2-40B4-BE49-F238E27FC236}">
                <a16:creationId xmlns:a16="http://schemas.microsoft.com/office/drawing/2014/main" id="{14DE8632-E74F-DEFE-D3FA-757F77A907E0}"/>
              </a:ext>
            </a:extLst>
          </p:cNvPr>
          <p:cNvSpPr txBox="1"/>
          <p:nvPr/>
        </p:nvSpPr>
        <p:spPr>
          <a:xfrm>
            <a:off x="8626695" y="6112762"/>
            <a:ext cx="3717310" cy="369332"/>
          </a:xfrm>
          <a:prstGeom prst="rect">
            <a:avLst/>
          </a:prstGeom>
          <a:noFill/>
        </p:spPr>
        <p:txBody>
          <a:bodyPr wrap="square" rtlCol="0">
            <a:spAutoFit/>
          </a:bodyPr>
          <a:lstStyle/>
          <a:p>
            <a:r>
              <a:rPr lang="en-GB" b="1" dirty="0">
                <a:solidFill>
                  <a:srgbClr val="39A935"/>
                </a:solidFill>
              </a:rPr>
              <a:t>2023-12-05</a:t>
            </a:r>
          </a:p>
        </p:txBody>
      </p:sp>
      <p:cxnSp>
        <p:nvCxnSpPr>
          <p:cNvPr id="27" name="Straight Connector 26">
            <a:extLst>
              <a:ext uri="{FF2B5EF4-FFF2-40B4-BE49-F238E27FC236}">
                <a16:creationId xmlns:a16="http://schemas.microsoft.com/office/drawing/2014/main" id="{B6C570C5-AFC1-AA51-3813-21617E01C250}"/>
              </a:ext>
            </a:extLst>
          </p:cNvPr>
          <p:cNvCxnSpPr/>
          <p:nvPr/>
        </p:nvCxnSpPr>
        <p:spPr>
          <a:xfrm>
            <a:off x="6096000" y="4385733"/>
            <a:ext cx="1589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0CD4DD-36AF-4F86-582A-D8B9B3912D8D}"/>
              </a:ext>
            </a:extLst>
          </p:cNvPr>
          <p:cNvCxnSpPr/>
          <p:nvPr/>
        </p:nvCxnSpPr>
        <p:spPr>
          <a:xfrm>
            <a:off x="6112932" y="4969937"/>
            <a:ext cx="1589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2D0F70-F238-8F04-C324-7410BF20369C}"/>
              </a:ext>
            </a:extLst>
          </p:cNvPr>
          <p:cNvCxnSpPr/>
          <p:nvPr/>
        </p:nvCxnSpPr>
        <p:spPr>
          <a:xfrm>
            <a:off x="6254925" y="4385733"/>
            <a:ext cx="0" cy="5842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85F47-DE52-D528-BE4F-85ED94BBCADA}"/>
              </a:ext>
            </a:extLst>
          </p:cNvPr>
          <p:cNvSpPr txBox="1"/>
          <p:nvPr/>
        </p:nvSpPr>
        <p:spPr>
          <a:xfrm>
            <a:off x="6001900" y="3339276"/>
            <a:ext cx="2861733" cy="369332"/>
          </a:xfrm>
          <a:prstGeom prst="rect">
            <a:avLst/>
          </a:prstGeom>
          <a:noFill/>
        </p:spPr>
        <p:txBody>
          <a:bodyPr wrap="square" rtlCol="0">
            <a:spAutoFit/>
          </a:bodyPr>
          <a:lstStyle/>
          <a:p>
            <a:r>
              <a:rPr lang="en-GB" b="1" dirty="0">
                <a:solidFill>
                  <a:srgbClr val="FF0000"/>
                </a:solidFill>
              </a:rPr>
              <a:t>ADD X1.5</a:t>
            </a:r>
          </a:p>
        </p:txBody>
      </p:sp>
      <p:sp>
        <p:nvSpPr>
          <p:cNvPr id="32" name="TextBox 31">
            <a:extLst>
              <a:ext uri="{FF2B5EF4-FFF2-40B4-BE49-F238E27FC236}">
                <a16:creationId xmlns:a16="http://schemas.microsoft.com/office/drawing/2014/main" id="{8AC2782F-FB5F-3B65-C3E5-DF77A99EB5E6}"/>
              </a:ext>
            </a:extLst>
          </p:cNvPr>
          <p:cNvSpPr txBox="1"/>
          <p:nvPr/>
        </p:nvSpPr>
        <p:spPr>
          <a:xfrm>
            <a:off x="6018833" y="5185266"/>
            <a:ext cx="2861733" cy="646331"/>
          </a:xfrm>
          <a:prstGeom prst="rect">
            <a:avLst/>
          </a:prstGeom>
          <a:noFill/>
        </p:spPr>
        <p:txBody>
          <a:bodyPr wrap="square" rtlCol="0">
            <a:spAutoFit/>
          </a:bodyPr>
          <a:lstStyle/>
          <a:p>
            <a:r>
              <a:rPr lang="en-GB" b="1" dirty="0">
                <a:solidFill>
                  <a:srgbClr val="FF0000"/>
                </a:solidFill>
              </a:rPr>
              <a:t>SUBTRACT</a:t>
            </a:r>
          </a:p>
          <a:p>
            <a:r>
              <a:rPr lang="en-GB" b="1" dirty="0">
                <a:solidFill>
                  <a:srgbClr val="FF0000"/>
                </a:solidFill>
              </a:rPr>
              <a:t> X1.5</a:t>
            </a:r>
          </a:p>
        </p:txBody>
      </p:sp>
      <p:cxnSp>
        <p:nvCxnSpPr>
          <p:cNvPr id="34" name="Straight Arrow Connector 33">
            <a:extLst>
              <a:ext uri="{FF2B5EF4-FFF2-40B4-BE49-F238E27FC236}">
                <a16:creationId xmlns:a16="http://schemas.microsoft.com/office/drawing/2014/main" id="{116258EE-9418-5944-BFAB-A854D678159F}"/>
              </a:ext>
            </a:extLst>
          </p:cNvPr>
          <p:cNvCxnSpPr>
            <a:cxnSpLocks/>
          </p:cNvCxnSpPr>
          <p:nvPr/>
        </p:nvCxnSpPr>
        <p:spPr>
          <a:xfrm flipH="1">
            <a:off x="5740401" y="3523942"/>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609D69-D071-6F2C-9EDB-EF67EC7B30CB}"/>
              </a:ext>
            </a:extLst>
          </p:cNvPr>
          <p:cNvCxnSpPr>
            <a:cxnSpLocks/>
          </p:cNvCxnSpPr>
          <p:nvPr/>
        </p:nvCxnSpPr>
        <p:spPr>
          <a:xfrm flipH="1">
            <a:off x="5765800" y="5335814"/>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D599CC-1205-922A-677C-0D4132FE6817}"/>
              </a:ext>
            </a:extLst>
          </p:cNvPr>
          <p:cNvCxnSpPr>
            <a:cxnSpLocks/>
          </p:cNvCxnSpPr>
          <p:nvPr/>
        </p:nvCxnSpPr>
        <p:spPr>
          <a:xfrm flipV="1">
            <a:off x="6356480" y="3715130"/>
            <a:ext cx="0" cy="8281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440F39-0006-B579-DEEC-7D85EDA032A3}"/>
              </a:ext>
            </a:extLst>
          </p:cNvPr>
          <p:cNvCxnSpPr>
            <a:cxnSpLocks/>
          </p:cNvCxnSpPr>
          <p:nvPr/>
        </p:nvCxnSpPr>
        <p:spPr>
          <a:xfrm>
            <a:off x="6356480" y="4812499"/>
            <a:ext cx="0" cy="3788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0E9EFD-C285-6A12-E433-2F87FD7F565D}"/>
              </a:ext>
            </a:extLst>
          </p:cNvPr>
          <p:cNvCxnSpPr>
            <a:cxnSpLocks/>
          </p:cNvCxnSpPr>
          <p:nvPr/>
        </p:nvCxnSpPr>
        <p:spPr>
          <a:xfrm flipH="1">
            <a:off x="4927601" y="3064732"/>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1" grpId="0"/>
      <p:bldP spid="31" grpId="1"/>
      <p:bldP spid="32" grpId="0"/>
      <p:bldP spid="3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Basic Summary Measure Overview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355312"/>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 </a:t>
            </a:r>
            <a:r>
              <a:rPr lang="en-GB" dirty="0">
                <a:latin typeface="Calibri" panose="020F0502020204030204" pitchFamily="34" charset="0"/>
                <a:ea typeface="Calibri" panose="020F0502020204030204" pitchFamily="34" charset="0"/>
                <a:cs typeface="Times New Roman" panose="02020603050405020304" pitchFamily="18" charset="0"/>
              </a:rPr>
              <a:t>441</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produce a simple summary of some measures</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Have a look at the different measures and what they indicate about the data. Are they what you expected? Does anything surprise you?</a:t>
            </a:r>
          </a:p>
          <a:p>
            <a:endParaRPr lang="en-GB" dirty="0"/>
          </a:p>
          <a:p>
            <a:r>
              <a:rPr lang="en-GB" dirty="0"/>
              <a:t>Excel:</a:t>
            </a:r>
          </a:p>
          <a:p>
            <a:pPr marL="342900" indent="-342900">
              <a:buFont typeface="+mj-lt"/>
              <a:buAutoNum type="arabicPeriod"/>
            </a:pPr>
            <a:r>
              <a:rPr lang="en-GB" sz="1800" dirty="0"/>
              <a:t>Go to the </a:t>
            </a:r>
            <a:r>
              <a:rPr lang="en-GB" sz="1800" dirty="0" err="1"/>
              <a:t>Continuous_Ambulance_Handovers</a:t>
            </a:r>
            <a:r>
              <a:rPr lang="en-GB" sz="1800" dirty="0"/>
              <a:t> tab</a:t>
            </a:r>
            <a:endParaRPr lang="pt-BR" sz="1800" dirty="0"/>
          </a:p>
          <a:p>
            <a:pPr marL="342900" indent="-342900">
              <a:buFont typeface="+mj-lt"/>
              <a:buAutoNum type="arabicPeriod"/>
            </a:pPr>
            <a:r>
              <a:rPr lang="en-GB" dirty="0"/>
              <a:t>Go to Data in the ribbon and select Data Analysis </a:t>
            </a:r>
          </a:p>
          <a:p>
            <a:pPr marL="342900" indent="-342900">
              <a:buFont typeface="+mj-lt"/>
              <a:buAutoNum type="arabicPeriod"/>
            </a:pPr>
            <a:r>
              <a:rPr lang="en-GB" dirty="0"/>
              <a:t>Select “Descriptive Statistics” and press ok</a:t>
            </a:r>
          </a:p>
          <a:p>
            <a:pPr marL="342900" indent="-342900">
              <a:buFont typeface="+mj-lt"/>
              <a:buAutoNum type="arabicPeriod"/>
            </a:pPr>
            <a:r>
              <a:rPr lang="en-GB" dirty="0"/>
              <a:t>Click in the white box next to input range and highlight the data from column </a:t>
            </a:r>
            <a:r>
              <a:rPr lang="en-GB" dirty="0" err="1"/>
              <a:t>Handover_Minutes</a:t>
            </a:r>
            <a:r>
              <a:rPr lang="en-GB" dirty="0"/>
              <a:t> of the </a:t>
            </a:r>
            <a:r>
              <a:rPr lang="en-GB" sz="1800" dirty="0" err="1"/>
              <a:t>Continuous_Ambulance_Handovers</a:t>
            </a:r>
            <a:r>
              <a:rPr lang="en-GB" sz="1800" dirty="0"/>
              <a:t> </a:t>
            </a:r>
            <a:r>
              <a:rPr lang="en-GB" dirty="0"/>
              <a:t>sheet (click on cell A2 and then </a:t>
            </a:r>
            <a:r>
              <a:rPr lang="en-GB" dirty="0" err="1"/>
              <a:t>ctrl+shift+down</a:t>
            </a:r>
            <a:r>
              <a:rPr lang="en-GB" dirty="0"/>
              <a:t> arrow)</a:t>
            </a:r>
          </a:p>
          <a:p>
            <a:pPr marL="342900" indent="-342900">
              <a:buFont typeface="+mj-lt"/>
              <a:buAutoNum type="arabicPeriod"/>
            </a:pPr>
            <a:r>
              <a:rPr lang="en-GB" dirty="0"/>
              <a:t>Click in the white box next to output range and select any cell in the sheet where you would like the summary measures to be written</a:t>
            </a:r>
          </a:p>
          <a:p>
            <a:pPr marL="342900" indent="-342900">
              <a:buFont typeface="+mj-lt"/>
              <a:buAutoNum type="arabicPeriod"/>
            </a:pPr>
            <a:r>
              <a:rPr lang="en-GB" dirty="0"/>
              <a:t>Tick Summary Statistics if not already ticked</a:t>
            </a:r>
          </a:p>
          <a:p>
            <a:pPr marL="342900" indent="-342900">
              <a:buFont typeface="+mj-lt"/>
              <a:buAutoNum type="arabicPeriod"/>
            </a:pPr>
            <a:r>
              <a:rPr lang="en-GB" dirty="0"/>
              <a:t>Click ok</a:t>
            </a:r>
          </a:p>
          <a:p>
            <a:pPr marL="342900" indent="-342900">
              <a:buFont typeface="+mj-lt"/>
              <a:buAutoNum type="arabicPeriod"/>
            </a:pPr>
            <a:r>
              <a:rPr lang="en-GB" dirty="0"/>
              <a:t>Your summary measures will appear! </a:t>
            </a:r>
            <a:r>
              <a:rPr lang="en-GB" dirty="0">
                <a:solidFill>
                  <a:srgbClr val="38A5DE"/>
                </a:solidFill>
              </a:rPr>
              <a:t>(A923)</a:t>
            </a:r>
          </a:p>
          <a:p>
            <a:pPr marL="342900" indent="-342900">
              <a:buFont typeface="+mj-lt"/>
              <a:buAutoNum type="arabicPeriod"/>
            </a:pPr>
            <a:endParaRPr lang="en-GB"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BEF8C5CF-6CE7-CD5A-9608-9D01C6279506}"/>
              </a:ext>
            </a:extLst>
          </p:cNvPr>
          <p:cNvPicPr>
            <a:picLocks noChangeAspect="1"/>
          </p:cNvPicPr>
          <p:nvPr/>
        </p:nvPicPr>
        <p:blipFill>
          <a:blip r:embed="rId5"/>
          <a:stretch>
            <a:fillRect/>
          </a:stretch>
        </p:blipFill>
        <p:spPr>
          <a:xfrm>
            <a:off x="7842250" y="1715559"/>
            <a:ext cx="3924300" cy="1276350"/>
          </a:xfrm>
          <a:prstGeom prst="rect">
            <a:avLst/>
          </a:prstGeom>
        </p:spPr>
      </p:pic>
      <p:pic>
        <p:nvPicPr>
          <p:cNvPr id="20" name="Picture 19">
            <a:extLst>
              <a:ext uri="{FF2B5EF4-FFF2-40B4-BE49-F238E27FC236}">
                <a16:creationId xmlns:a16="http://schemas.microsoft.com/office/drawing/2014/main" id="{14B20EBC-3906-4683-D329-834D6FD89FB9}"/>
              </a:ext>
            </a:extLst>
          </p:cNvPr>
          <p:cNvPicPr>
            <a:picLocks noChangeAspect="1"/>
          </p:cNvPicPr>
          <p:nvPr/>
        </p:nvPicPr>
        <p:blipFill>
          <a:blip r:embed="rId6"/>
          <a:stretch>
            <a:fillRect/>
          </a:stretch>
        </p:blipFill>
        <p:spPr>
          <a:xfrm>
            <a:off x="8822267" y="3103318"/>
            <a:ext cx="2133600" cy="2962275"/>
          </a:xfrm>
          <a:prstGeom prst="rect">
            <a:avLst/>
          </a:prstGeom>
        </p:spPr>
      </p:pic>
    </p:spTree>
    <p:extLst>
      <p:ext uri="{BB962C8B-B14F-4D97-AF65-F5344CB8AC3E}">
        <p14:creationId xmlns:p14="http://schemas.microsoft.com/office/powerpoint/2010/main" val="323038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3" name="Table 4">
            <a:extLst>
              <a:ext uri="{FF2B5EF4-FFF2-40B4-BE49-F238E27FC236}">
                <a16:creationId xmlns:a16="http://schemas.microsoft.com/office/drawing/2014/main" id="{BE217614-CFB1-5560-C2D6-8C885618A436}"/>
              </a:ext>
            </a:extLst>
          </p:cNvPr>
          <p:cNvGraphicFramePr>
            <a:graphicFrameLocks noGrp="1"/>
          </p:cNvGraphicFramePr>
          <p:nvPr>
            <p:extLst>
              <p:ext uri="{D42A27DB-BD31-4B8C-83A1-F6EECF244321}">
                <p14:modId xmlns:p14="http://schemas.microsoft.com/office/powerpoint/2010/main" val="1494952373"/>
              </p:ext>
            </p:extLst>
          </p:nvPr>
        </p:nvGraphicFramePr>
        <p:xfrm>
          <a:off x="171450" y="1506412"/>
          <a:ext cx="11849100" cy="5164272"/>
        </p:xfrm>
        <a:graphic>
          <a:graphicData uri="http://schemas.openxmlformats.org/drawingml/2006/table">
            <a:tbl>
              <a:tblPr firstRow="1" bandRow="1">
                <a:tableStyleId>{5C22544A-7EE6-4342-B048-85BDC9FD1C3A}</a:tableStyleId>
              </a:tblPr>
              <a:tblGrid>
                <a:gridCol w="2044980">
                  <a:extLst>
                    <a:ext uri="{9D8B030D-6E8A-4147-A177-3AD203B41FA5}">
                      <a16:colId xmlns:a16="http://schemas.microsoft.com/office/drawing/2014/main" val="2701081048"/>
                    </a:ext>
                  </a:extLst>
                </a:gridCol>
                <a:gridCol w="1960824">
                  <a:extLst>
                    <a:ext uri="{9D8B030D-6E8A-4147-A177-3AD203B41FA5}">
                      <a16:colId xmlns:a16="http://schemas.microsoft.com/office/drawing/2014/main" val="2217069657"/>
                    </a:ext>
                  </a:extLst>
                </a:gridCol>
                <a:gridCol w="1960824">
                  <a:extLst>
                    <a:ext uri="{9D8B030D-6E8A-4147-A177-3AD203B41FA5}">
                      <a16:colId xmlns:a16="http://schemas.microsoft.com/office/drawing/2014/main" val="803552234"/>
                    </a:ext>
                  </a:extLst>
                </a:gridCol>
                <a:gridCol w="1960824">
                  <a:extLst>
                    <a:ext uri="{9D8B030D-6E8A-4147-A177-3AD203B41FA5}">
                      <a16:colId xmlns:a16="http://schemas.microsoft.com/office/drawing/2014/main" val="3258623284"/>
                    </a:ext>
                  </a:extLst>
                </a:gridCol>
                <a:gridCol w="1960824">
                  <a:extLst>
                    <a:ext uri="{9D8B030D-6E8A-4147-A177-3AD203B41FA5}">
                      <a16:colId xmlns:a16="http://schemas.microsoft.com/office/drawing/2014/main" val="4228965252"/>
                    </a:ext>
                  </a:extLst>
                </a:gridCol>
                <a:gridCol w="1960824">
                  <a:extLst>
                    <a:ext uri="{9D8B030D-6E8A-4147-A177-3AD203B41FA5}">
                      <a16:colId xmlns:a16="http://schemas.microsoft.com/office/drawing/2014/main" val="44432562"/>
                    </a:ext>
                  </a:extLst>
                </a:gridCol>
              </a:tblGrid>
              <a:tr h="421522">
                <a:tc rowSpan="2">
                  <a:txBody>
                    <a:bodyPr/>
                    <a:lstStyle/>
                    <a:p>
                      <a:pPr algn="ctr"/>
                      <a:endParaRPr lang="en-GB" dirty="0"/>
                    </a:p>
                  </a:txBody>
                  <a:tcPr/>
                </a:tc>
                <a:tc gridSpan="3">
                  <a:txBody>
                    <a:bodyPr/>
                    <a:lstStyle/>
                    <a:p>
                      <a:pPr algn="ctr"/>
                      <a:r>
                        <a:rPr lang="en-GB" dirty="0"/>
                        <a:t>DISCRETE DATA</a:t>
                      </a:r>
                    </a:p>
                  </a:txBody>
                  <a:tcPr/>
                </a:tc>
                <a:tc hMerge="1">
                  <a:txBody>
                    <a:bodyPr/>
                    <a:lstStyle/>
                    <a:p>
                      <a:endParaRPr lang="en-GB" dirty="0"/>
                    </a:p>
                  </a:txBody>
                  <a:tcPr/>
                </a:tc>
                <a:tc hMerge="1">
                  <a:txBody>
                    <a:bodyPr/>
                    <a:lstStyle/>
                    <a:p>
                      <a:endParaRPr lang="en-GB"/>
                    </a:p>
                  </a:txBody>
                  <a:tcPr/>
                </a:tc>
                <a:tc gridSpan="2">
                  <a:txBody>
                    <a:bodyPr/>
                    <a:lstStyle/>
                    <a:p>
                      <a:pPr algn="ctr"/>
                      <a:r>
                        <a:rPr lang="en-GB" dirty="0"/>
                        <a:t>CONTINUOUS DATA</a:t>
                      </a:r>
                    </a:p>
                  </a:txBody>
                  <a:tcPr/>
                </a:tc>
                <a:tc hMerge="1">
                  <a:txBody>
                    <a:bodyPr/>
                    <a:lstStyle/>
                    <a:p>
                      <a:endParaRPr lang="en-GB" dirty="0"/>
                    </a:p>
                  </a:txBody>
                  <a:tcPr/>
                </a:tc>
                <a:extLst>
                  <a:ext uri="{0D108BD9-81ED-4DB2-BD59-A6C34878D82A}">
                    <a16:rowId xmlns:a16="http://schemas.microsoft.com/office/drawing/2014/main" val="2679285505"/>
                  </a:ext>
                </a:extLst>
              </a:tr>
              <a:tr h="73274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 Variance Numerical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Low Variance Numerical</a:t>
                      </a:r>
                    </a:p>
                  </a:txBody>
                  <a:tcPr/>
                </a:tc>
                <a:tc>
                  <a:txBody>
                    <a:bodyPr/>
                    <a:lstStyle/>
                    <a:p>
                      <a:pPr algn="l"/>
                      <a:r>
                        <a:rPr lang="en-GB" b="1" dirty="0"/>
                        <a:t>Normal Distribution</a:t>
                      </a:r>
                    </a:p>
                  </a:txBody>
                  <a:tcPr/>
                </a:tc>
                <a:tc>
                  <a:txBody>
                    <a:bodyPr/>
                    <a:lstStyle/>
                    <a:p>
                      <a:pPr algn="l"/>
                      <a:r>
                        <a:rPr lang="en-GB" b="1" dirty="0"/>
                        <a:t>Skewed Distribution</a:t>
                      </a:r>
                    </a:p>
                  </a:txBody>
                  <a:tcPr/>
                </a:tc>
                <a:extLst>
                  <a:ext uri="{0D108BD9-81ED-4DB2-BD59-A6C34878D82A}">
                    <a16:rowId xmlns:a16="http://schemas.microsoft.com/office/drawing/2014/main" val="1303145236"/>
                  </a:ext>
                </a:extLst>
              </a:tr>
              <a:tr h="1530243">
                <a:tc>
                  <a:txBody>
                    <a:bodyPr/>
                    <a:lstStyle/>
                    <a:p>
                      <a:r>
                        <a:rPr lang="en-GB" b="1" dirty="0"/>
                        <a:t>Visualisations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pPr marL="285750" indent="-285750">
                        <a:buFont typeface="Arial" panose="020B0604020202020204" pitchFamily="34" charset="0"/>
                        <a:buChar char="•"/>
                      </a:pPr>
                      <a:r>
                        <a:rPr lang="en-GB" sz="1600" dirty="0"/>
                        <a:t>Box plots (IQR)</a:t>
                      </a:r>
                    </a:p>
                    <a:p>
                      <a:endParaRPr lang="en-GB" sz="1600" dirty="0"/>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endParaRPr lang="en-GB" sz="1600" dirty="0"/>
                    </a:p>
                  </a:txBody>
                  <a:tcPr/>
                </a:tc>
                <a:tc>
                  <a:txBody>
                    <a:bodyPr/>
                    <a:lstStyle/>
                    <a:p>
                      <a:pPr marL="285750" indent="-285750">
                        <a:buFont typeface="Arial" panose="020B0604020202020204" pitchFamily="34" charset="0"/>
                        <a:buChar char="•"/>
                      </a:pPr>
                      <a:r>
                        <a:rPr lang="en-GB" sz="1600" dirty="0"/>
                        <a:t>Histogram</a:t>
                      </a:r>
                    </a:p>
                    <a:p>
                      <a:pPr marL="285750" indent="-285750">
                        <a:buFont typeface="Arial" panose="020B0604020202020204" pitchFamily="34" charset="0"/>
                        <a:buChar char="•"/>
                      </a:pPr>
                      <a:r>
                        <a:rPr lang="en-GB" sz="1600" dirty="0"/>
                        <a:t>Scatter plot (2x continuous variables)</a:t>
                      </a:r>
                    </a:p>
                  </a:txBody>
                  <a:tcPr/>
                </a:tc>
                <a:tc>
                  <a:txBody>
                    <a:bodyPr/>
                    <a:lstStyle/>
                    <a:p>
                      <a:pPr marL="285750" indent="-285750">
                        <a:buFont typeface="Arial" panose="020B0604020202020204" pitchFamily="34" charset="0"/>
                        <a:buChar char="•"/>
                      </a:pPr>
                      <a:r>
                        <a:rPr lang="en-GB" sz="1600" dirty="0"/>
                        <a:t>Transformed(e.g. log, square root etc.) histogram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Scatter plot (2x continuous variables)</a:t>
                      </a:r>
                    </a:p>
                  </a:txBody>
                  <a:tcPr/>
                </a:tc>
                <a:extLst>
                  <a:ext uri="{0D108BD9-81ED-4DB2-BD59-A6C34878D82A}">
                    <a16:rowId xmlns:a16="http://schemas.microsoft.com/office/drawing/2014/main" val="647747719"/>
                  </a:ext>
                </a:extLst>
              </a:tr>
              <a:tr h="1227762">
                <a:tc>
                  <a:txBody>
                    <a:bodyPr/>
                    <a:lstStyle/>
                    <a:p>
                      <a:r>
                        <a:rPr lang="en-GB" b="1" dirty="0"/>
                        <a:t>Measures of Central Tendency</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 </a:t>
                      </a:r>
                    </a:p>
                    <a:p>
                      <a:pPr marL="285750" indent="-285750">
                        <a:buFont typeface="Arial" panose="020B0604020202020204" pitchFamily="34" charset="0"/>
                        <a:buChar char="•"/>
                      </a:pPr>
                      <a:endParaRPr lang="en-GB" sz="1600" dirty="0"/>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Median</a:t>
                      </a:r>
                    </a:p>
                  </a:txBody>
                  <a:tcPr/>
                </a:tc>
                <a:extLst>
                  <a:ext uri="{0D108BD9-81ED-4DB2-BD59-A6C34878D82A}">
                    <a16:rowId xmlns:a16="http://schemas.microsoft.com/office/drawing/2014/main" val="2106551849"/>
                  </a:ext>
                </a:extLst>
              </a:tr>
              <a:tr h="1227762">
                <a:tc>
                  <a:txBody>
                    <a:bodyPr/>
                    <a:lstStyle/>
                    <a:p>
                      <a:r>
                        <a:rPr lang="en-GB" b="1" dirty="0"/>
                        <a:t>Measures of Data Spread</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Interquartile range</a:t>
                      </a:r>
                    </a:p>
                  </a:txBody>
                  <a:tcPr/>
                </a:tc>
                <a:tc>
                  <a:txBody>
                    <a:bodyPr/>
                    <a:lstStyle/>
                    <a:p>
                      <a:pPr marL="285750" indent="-285750">
                        <a:buFont typeface="Arial" panose="020B0604020202020204" pitchFamily="34" charset="0"/>
                        <a:buChar char="•"/>
                      </a:pPr>
                      <a:r>
                        <a:rPr lang="en-GB" sz="1600" dirty="0"/>
                        <a:t>Range</a:t>
                      </a:r>
                    </a:p>
                  </a:txBody>
                  <a:tcPr/>
                </a:tc>
                <a:tc>
                  <a:txBody>
                    <a:bodyPr/>
                    <a:lstStyle/>
                    <a:p>
                      <a:pPr marL="285750" indent="-285750">
                        <a:buFont typeface="Arial" panose="020B0604020202020204" pitchFamily="34" charset="0"/>
                        <a:buChar char="•"/>
                      </a:pPr>
                      <a:r>
                        <a:rPr lang="en-GB" sz="1600" dirty="0"/>
                        <a:t>Range</a:t>
                      </a:r>
                    </a:p>
                    <a:p>
                      <a:pPr marL="285750" indent="-285750">
                        <a:buFont typeface="Arial" panose="020B0604020202020204" pitchFamily="34" charset="0"/>
                        <a:buChar char="•"/>
                      </a:pPr>
                      <a:r>
                        <a:rPr lang="en-GB" sz="1600" dirty="0"/>
                        <a:t>Standard deviation </a:t>
                      </a:r>
                    </a:p>
                  </a:txBody>
                  <a:tcPr/>
                </a:tc>
                <a:tc>
                  <a:txBody>
                    <a:bodyPr/>
                    <a:lstStyle/>
                    <a:p>
                      <a:pPr marL="285750" indent="-285750">
                        <a:buFont typeface="Arial" panose="020B0604020202020204" pitchFamily="34" charset="0"/>
                        <a:buChar char="•"/>
                      </a:pPr>
                      <a:r>
                        <a:rPr lang="en-GB" sz="1600" dirty="0"/>
                        <a:t>Interquartile range</a:t>
                      </a:r>
                    </a:p>
                  </a:txBody>
                  <a:tcPr/>
                </a:tc>
                <a:extLst>
                  <a:ext uri="{0D108BD9-81ED-4DB2-BD59-A6C34878D82A}">
                    <a16:rowId xmlns:a16="http://schemas.microsoft.com/office/drawing/2014/main" val="3156937181"/>
                  </a:ext>
                </a:extLst>
              </a:tr>
            </a:tbl>
          </a:graphicData>
        </a:graphic>
      </p:graphicFrame>
    </p:spTree>
    <p:extLst>
      <p:ext uri="{BB962C8B-B14F-4D97-AF65-F5344CB8AC3E}">
        <p14:creationId xmlns:p14="http://schemas.microsoft.com/office/powerpoint/2010/main" val="298326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078313"/>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lines 448-451 to prepare the data and generate the log transformed data</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Run lines 454-464 to create the log transformed histogram</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Have a go at question 10. We will go over the answers together on the next slide</a:t>
            </a:r>
          </a:p>
          <a:p>
            <a:endParaRPr lang="en-GB" dirty="0"/>
          </a:p>
          <a:p>
            <a:r>
              <a:rPr lang="en-GB" dirty="0"/>
              <a:t>Excel:</a:t>
            </a:r>
          </a:p>
          <a:p>
            <a:pPr marL="342900" indent="-342900">
              <a:buFont typeface="+mj-lt"/>
              <a:buAutoNum type="arabicPeriod"/>
            </a:pPr>
            <a:r>
              <a:rPr lang="en-GB" dirty="0"/>
              <a:t>Go to the histogram you made earlier with the default binning method rather than your custom bins (the actual chart, not an image that you may have pasted)</a:t>
            </a:r>
          </a:p>
          <a:p>
            <a:pPr marL="342900" indent="-342900">
              <a:buFont typeface="+mj-lt"/>
              <a:buAutoNum type="arabicPeriod"/>
            </a:pPr>
            <a:r>
              <a:rPr lang="en-GB" dirty="0"/>
              <a:t>Select the y axis (the numbers, not the label) and right click</a:t>
            </a:r>
          </a:p>
          <a:p>
            <a:pPr marL="342900" indent="-342900">
              <a:buFont typeface="+mj-lt"/>
              <a:buAutoNum type="arabicPeriod"/>
            </a:pPr>
            <a:r>
              <a:rPr lang="en-GB" dirty="0"/>
              <a:t>Select “Format Axis”</a:t>
            </a:r>
          </a:p>
          <a:p>
            <a:pPr marL="342900" indent="-342900">
              <a:buFont typeface="+mj-lt"/>
              <a:buAutoNum type="arabicPeriod"/>
            </a:pPr>
            <a:r>
              <a:rPr lang="en-GB" dirty="0"/>
              <a:t>Scroll down and tick “Logarithmic scale”. Ensure the log base is 10 </a:t>
            </a:r>
            <a:r>
              <a:rPr lang="en-GB" dirty="0">
                <a:solidFill>
                  <a:srgbClr val="38A5DE"/>
                </a:solidFill>
              </a:rPr>
              <a:t>(A941)</a:t>
            </a:r>
          </a:p>
          <a:p>
            <a:pPr marL="342900" indent="-342900">
              <a:buFont typeface="+mj-lt"/>
              <a:buAutoNum type="arabicPeriod"/>
            </a:pPr>
            <a:r>
              <a:rPr lang="en-GB" dirty="0"/>
              <a:t>Have a go at question 11.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will go over the answers together on the next slide</a:t>
            </a:r>
          </a:p>
          <a:p>
            <a:pPr marL="342900" indent="-342900">
              <a:buFont typeface="+mj-lt"/>
              <a:buAutoNum type="arabicPeriod"/>
            </a:pPr>
            <a:endParaRPr lang="en-GB" dirty="0"/>
          </a:p>
          <a:p>
            <a:pPr marL="342900" indent="-342900">
              <a:buFont typeface="+mj-lt"/>
              <a:buAutoNum type="arabicPeriod"/>
            </a:pPr>
            <a:endParaRPr lang="en-GB" dirty="0"/>
          </a:p>
        </p:txBody>
      </p:sp>
      <p:sp>
        <p:nvSpPr>
          <p:cNvPr id="3" name="TextBox 2">
            <a:extLst>
              <a:ext uri="{FF2B5EF4-FFF2-40B4-BE49-F238E27FC236}">
                <a16:creationId xmlns:a16="http://schemas.microsoft.com/office/drawing/2014/main" id="{42E326D8-64A6-32BB-0A76-0CE33C407C51}"/>
              </a:ext>
            </a:extLst>
          </p:cNvPr>
          <p:cNvSpPr txBox="1"/>
          <p:nvPr/>
        </p:nvSpPr>
        <p:spPr>
          <a:xfrm>
            <a:off x="7700761" y="2837658"/>
            <a:ext cx="4254979" cy="9218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LOG TRANSFROMED EMAS FREQUENCY DISTRIBUTION?</a:t>
            </a:r>
          </a:p>
        </p:txBody>
      </p:sp>
    </p:spTree>
    <p:extLst>
      <p:ext uri="{BB962C8B-B14F-4D97-AF65-F5344CB8AC3E}">
        <p14:creationId xmlns:p14="http://schemas.microsoft.com/office/powerpoint/2010/main" val="34250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6"/>
          <a:srcRect/>
          <a:stretch/>
        </p:blipFill>
        <p:spPr>
          <a:xfrm>
            <a:off x="7112380" y="1460987"/>
            <a:ext cx="4419700" cy="253733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7"/>
          <a:srcRect/>
          <a:stretch/>
        </p:blipFill>
        <p:spPr>
          <a:xfrm>
            <a:off x="7134330" y="4052634"/>
            <a:ext cx="412804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8"/>
          <a:srcRect/>
          <a:stretch/>
        </p:blipFill>
        <p:spPr>
          <a:xfrm>
            <a:off x="349530" y="1585402"/>
            <a:ext cx="3830376"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48975" y="4088729"/>
            <a:ext cx="4268558"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1E9A9D-7C2D-1940-B9C4-12EBBFCE7DE7}"/>
              </a:ext>
            </a:extLst>
          </p:cNvPr>
          <p:cNvSpPr txBox="1"/>
          <p:nvPr/>
        </p:nvSpPr>
        <p:spPr>
          <a:xfrm>
            <a:off x="1062959" y="2546426"/>
            <a:ext cx="3604391" cy="286232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b="1" dirty="0"/>
              <a:t>The Log transformed histograms in R and Excel look different. To calculate the bins, we have explicitly stated we want to use Scott’s rule in R, and this is the default binning method in Excel. However, there are probably slight discrepancies between how Scott’s rule is applied to the data between the 2 programmes. </a:t>
            </a:r>
          </a:p>
        </p:txBody>
      </p:sp>
    </p:spTree>
    <p:extLst>
      <p:ext uri="{BB962C8B-B14F-4D97-AF65-F5344CB8AC3E}">
        <p14:creationId xmlns:p14="http://schemas.microsoft.com/office/powerpoint/2010/main" val="368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46028"/>
            <a:ext cx="7511612" cy="5632311"/>
          </a:xfrm>
          <a:prstGeom prst="rect">
            <a:avLst/>
          </a:prstGeom>
          <a:noFill/>
        </p:spPr>
        <p:txBody>
          <a:bodyPr wrap="square" rtlCol="0">
            <a:spAutoFit/>
          </a:bodyPr>
          <a:lstStyle/>
          <a:p>
            <a:r>
              <a:rPr lang="en-GB" sz="1600" dirty="0"/>
              <a:t>R:</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400" dirty="0">
                <a:latin typeface="Calibri" panose="020F0502020204030204" pitchFamily="34" charset="0"/>
                <a:ea typeface="Calibri" panose="020F0502020204030204" pitchFamily="34" charset="0"/>
                <a:cs typeface="Times New Roman" panose="02020603050405020304" pitchFamily="18" charset="0"/>
              </a:rPr>
              <a:t>476-478 to prepare the data and generate the square root values</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481-492 to create the transformed histogram</a:t>
            </a:r>
          </a:p>
          <a:p>
            <a:pPr marL="342900" indent="-342900">
              <a:buFont typeface="+mj-lt"/>
              <a:buAutoNum type="arabicPeriod"/>
            </a:pPr>
            <a:r>
              <a:rPr lang="en-GB" sz="1400" dirty="0">
                <a:latin typeface="Calibri" panose="020F0502020204030204" pitchFamily="34" charset="0"/>
                <a:ea typeface="Calibri" panose="020F0502020204030204" pitchFamily="34" charset="0"/>
                <a:cs typeface="Times New Roman" panose="02020603050405020304" pitchFamily="18" charset="0"/>
              </a:rPr>
              <a:t>Have a go at question 11 and we will go through answers together on the next slide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400" dirty="0"/>
          </a:p>
          <a:p>
            <a:r>
              <a:rPr lang="en-GB" sz="1600" dirty="0"/>
              <a:t>Excel:</a:t>
            </a:r>
          </a:p>
          <a:p>
            <a:pPr marL="342900" indent="-342900">
              <a:buFont typeface="+mj-lt"/>
              <a:buAutoNum type="arabicPeriod"/>
            </a:pPr>
            <a:r>
              <a:rPr lang="en-GB" sz="1400" dirty="0"/>
              <a:t>Go to the </a:t>
            </a:r>
            <a:r>
              <a:rPr lang="en-GB" sz="1400" dirty="0" err="1"/>
              <a:t>Continuous_Ambulance_Handovers</a:t>
            </a:r>
            <a:r>
              <a:rPr lang="en-GB" sz="1400" dirty="0"/>
              <a:t> tab</a:t>
            </a:r>
            <a:endParaRPr lang="pt-BR" sz="1400" dirty="0"/>
          </a:p>
          <a:p>
            <a:pPr marL="342900" indent="-342900">
              <a:buFont typeface="+mj-lt"/>
              <a:buAutoNum type="arabicPeriod"/>
            </a:pPr>
            <a:r>
              <a:rPr lang="en-GB" sz="1400" dirty="0"/>
              <a:t>In an empty column (ensure it’s row 1) write a suitable name for the column that will hold your square root handover time values e.g. </a:t>
            </a:r>
            <a:r>
              <a:rPr lang="en-GB" sz="1400" dirty="0" err="1"/>
              <a:t>Square_Root_Value</a:t>
            </a:r>
            <a:endParaRPr lang="en-GB" sz="1400" dirty="0"/>
          </a:p>
          <a:p>
            <a:pPr marL="342900" indent="-342900">
              <a:buFont typeface="+mj-lt"/>
              <a:buAutoNum type="arabicPeriod"/>
            </a:pPr>
            <a:r>
              <a:rPr lang="en-GB" sz="1400" dirty="0"/>
              <a:t>In the cell underneath write = SQRT(A2) and press enter</a:t>
            </a:r>
          </a:p>
          <a:p>
            <a:pPr marL="342900" indent="-342900">
              <a:buFont typeface="+mj-lt"/>
              <a:buAutoNum type="arabicPeriod"/>
            </a:pPr>
            <a:r>
              <a:rPr lang="en-GB" sz="1400" dirty="0"/>
              <a:t>Click in the cell with your formula (SQRT(A2)) and then scroll down to the last row of column A</a:t>
            </a:r>
          </a:p>
          <a:p>
            <a:pPr marL="342900" indent="-342900">
              <a:buFont typeface="+mj-lt"/>
              <a:buAutoNum type="arabicPeriod"/>
            </a:pPr>
            <a:r>
              <a:rPr lang="en-GB" sz="1400" dirty="0"/>
              <a:t>Hold shift and click the cell in your square root value column corresponding to the last row of column A</a:t>
            </a:r>
          </a:p>
          <a:p>
            <a:pPr marL="342900" indent="-342900">
              <a:buFont typeface="+mj-lt"/>
              <a:buAutoNum type="arabicPeriod"/>
            </a:pPr>
            <a:r>
              <a:rPr lang="en-GB" sz="1400" dirty="0"/>
              <a:t>Press </a:t>
            </a:r>
            <a:r>
              <a:rPr lang="en-GB" sz="1400" dirty="0" err="1"/>
              <a:t>cntrl</a:t>
            </a:r>
            <a:r>
              <a:rPr lang="en-GB" sz="1400" dirty="0"/>
              <a:t> + D and the remaining square root values should populate (this can be a bit fiddly so let me know if you have problems)</a:t>
            </a:r>
          </a:p>
          <a:p>
            <a:pPr marL="342900" indent="-342900">
              <a:buFont typeface="+mj-lt"/>
              <a:buAutoNum type="arabicPeriod"/>
            </a:pPr>
            <a:r>
              <a:rPr lang="en-GB" sz="1400" dirty="0"/>
              <a:t>Select Data Analysis from the Data tab in the ribbon</a:t>
            </a:r>
          </a:p>
          <a:p>
            <a:pPr marL="342900" indent="-342900">
              <a:buFont typeface="+mj-lt"/>
              <a:buAutoNum type="arabicPeriod"/>
            </a:pPr>
            <a:r>
              <a:rPr lang="en-GB" sz="1400" dirty="0"/>
              <a:t>Select histogram and click ok.</a:t>
            </a:r>
          </a:p>
          <a:p>
            <a:pPr marL="342900" indent="-342900">
              <a:buFont typeface="+mj-lt"/>
              <a:buAutoNum type="arabicPeriod"/>
            </a:pPr>
            <a:r>
              <a:rPr lang="en-GB" sz="1400" dirty="0"/>
              <a:t>Click in the white box next to input range and highlight the data in column B of the Continuous_Data_HOS_2324 sheet (click on the B1 and then </a:t>
            </a:r>
            <a:r>
              <a:rPr lang="en-GB" sz="1400" dirty="0" err="1"/>
              <a:t>ctrl+shift+down</a:t>
            </a:r>
            <a:r>
              <a:rPr lang="en-GB" sz="1400" dirty="0"/>
              <a:t> arrow)</a:t>
            </a:r>
          </a:p>
          <a:p>
            <a:pPr marL="342900" indent="-342900">
              <a:buFont typeface="+mj-lt"/>
              <a:buAutoNum type="arabicPeriod"/>
            </a:pPr>
            <a:r>
              <a:rPr lang="en-GB" sz="1400" dirty="0"/>
              <a:t>Click in the white box next to output range and select any cell in the sheet where you would like the histogram data to be written</a:t>
            </a:r>
          </a:p>
          <a:p>
            <a:pPr marL="342900" indent="-342900">
              <a:buFont typeface="+mj-lt"/>
              <a:buAutoNum type="arabicPeriod"/>
            </a:pPr>
            <a:r>
              <a:rPr lang="en-GB" sz="1400" dirty="0"/>
              <a:t>Tick the chart output box</a:t>
            </a:r>
          </a:p>
          <a:p>
            <a:pPr marL="342900" indent="-342900">
              <a:buFont typeface="+mj-lt"/>
              <a:buAutoNum type="arabicPeriod"/>
            </a:pPr>
            <a:r>
              <a:rPr lang="en-GB" sz="1400" dirty="0"/>
              <a:t>Click ok </a:t>
            </a:r>
            <a:r>
              <a:rPr lang="en-GB" sz="1400" dirty="0">
                <a:solidFill>
                  <a:srgbClr val="38A5DE"/>
                </a:solidFill>
              </a:rPr>
              <a:t>(A1598 – D1598)</a:t>
            </a:r>
          </a:p>
          <a:p>
            <a:pPr marL="342900" indent="-342900">
              <a:buFont typeface="+mj-lt"/>
              <a:buAutoNum type="arabicPeriod"/>
            </a:pPr>
            <a:r>
              <a:rPr lang="en-GB" sz="1400" dirty="0"/>
              <a:t>Have a go at question 12 and we will go through answers together on the next slide</a:t>
            </a:r>
          </a:p>
          <a:p>
            <a:pPr marL="342900" indent="-342900">
              <a:buFont typeface="+mj-lt"/>
              <a:buAutoNum type="arabicPeriod"/>
            </a:pPr>
            <a:endParaRPr lang="en-GB" dirty="0">
              <a:solidFill>
                <a:srgbClr val="38A5DE"/>
              </a:solidFill>
            </a:endParaRPr>
          </a:p>
        </p:txBody>
      </p:sp>
      <p:sp>
        <p:nvSpPr>
          <p:cNvPr id="3" name="TextBox 2">
            <a:extLst>
              <a:ext uri="{FF2B5EF4-FFF2-40B4-BE49-F238E27FC236}">
                <a16:creationId xmlns:a16="http://schemas.microsoft.com/office/drawing/2014/main" id="{42E326D8-64A6-32BB-0A76-0CE33C407C51}"/>
              </a:ext>
            </a:extLst>
          </p:cNvPr>
          <p:cNvSpPr txBox="1"/>
          <p:nvPr/>
        </p:nvSpPr>
        <p:spPr>
          <a:xfrm>
            <a:off x="8677274" y="2729074"/>
            <a:ext cx="254047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SQUARE ROOT TRANSFROMED EMAS FREQUENCY DISTRIBUTION?</a:t>
            </a:r>
          </a:p>
        </p:txBody>
      </p:sp>
    </p:spTree>
    <p:extLst>
      <p:ext uri="{BB962C8B-B14F-4D97-AF65-F5344CB8AC3E}">
        <p14:creationId xmlns:p14="http://schemas.microsoft.com/office/powerpoint/2010/main" val="195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&amp; 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pSp>
        <p:nvGrpSpPr>
          <p:cNvPr id="2" name="Group 1">
            <a:extLst>
              <a:ext uri="{FF2B5EF4-FFF2-40B4-BE49-F238E27FC236}">
                <a16:creationId xmlns:a16="http://schemas.microsoft.com/office/drawing/2014/main" id="{653A75F3-6D3F-2D72-9A3E-2D2E4B7F535C}"/>
              </a:ext>
            </a:extLst>
          </p:cNvPr>
          <p:cNvGrpSpPr/>
          <p:nvPr/>
        </p:nvGrpSpPr>
        <p:grpSpPr>
          <a:xfrm>
            <a:off x="7129822" y="1801845"/>
            <a:ext cx="2470559" cy="755009"/>
            <a:chOff x="5939405" y="1929468"/>
            <a:chExt cx="2470559" cy="755009"/>
          </a:xfrm>
        </p:grpSpPr>
        <p:sp>
          <p:nvSpPr>
            <p:cNvPr id="3" name="Rectangle: Rounded Corners 2">
              <a:extLst>
                <a:ext uri="{FF2B5EF4-FFF2-40B4-BE49-F238E27FC236}">
                  <a16:creationId xmlns:a16="http://schemas.microsoft.com/office/drawing/2014/main" id="{14A326CA-0EF8-067A-9313-DFAC910F7676}"/>
                </a:ext>
              </a:extLst>
            </p:cNvPr>
            <p:cNvSpPr>
              <a:spLocks/>
            </p:cNvSpPr>
            <p:nvPr/>
          </p:nvSpPr>
          <p:spPr>
            <a:xfrm>
              <a:off x="5939405" y="1929468"/>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grpSp>
      <p:grpSp>
        <p:nvGrpSpPr>
          <p:cNvPr id="8" name="Group 7">
            <a:extLst>
              <a:ext uri="{FF2B5EF4-FFF2-40B4-BE49-F238E27FC236}">
                <a16:creationId xmlns:a16="http://schemas.microsoft.com/office/drawing/2014/main" id="{20EB1EF0-5E6F-6ED5-4C16-9C35AE390B1A}"/>
              </a:ext>
            </a:extLst>
          </p:cNvPr>
          <p:cNvGrpSpPr/>
          <p:nvPr/>
        </p:nvGrpSpPr>
        <p:grpSpPr>
          <a:xfrm>
            <a:off x="2148003" y="1801845"/>
            <a:ext cx="2265028" cy="755009"/>
            <a:chOff x="1642406" y="1820584"/>
            <a:chExt cx="2265028" cy="755009"/>
          </a:xfrm>
        </p:grpSpPr>
        <p:sp>
          <p:nvSpPr>
            <p:cNvPr id="6" name="Rectangle: Rounded Corners 5">
              <a:extLst>
                <a:ext uri="{FF2B5EF4-FFF2-40B4-BE49-F238E27FC236}">
                  <a16:creationId xmlns:a16="http://schemas.microsoft.com/office/drawing/2014/main" id="{48C46CAF-98AA-2EE3-C4BE-16FA658D1399}"/>
                </a:ext>
              </a:extLst>
            </p:cNvPr>
            <p:cNvSpPr>
              <a:spLocks/>
            </p:cNvSpPr>
            <p:nvPr/>
          </p:nvSpPr>
          <p:spPr>
            <a:xfrm>
              <a:off x="1642406" y="1820584"/>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A8966FF-B27B-8773-0A46-4D983A62252A}"/>
                </a:ext>
              </a:extLst>
            </p:cNvPr>
            <p:cNvSpPr txBox="1"/>
            <p:nvPr/>
          </p:nvSpPr>
          <p:spPr>
            <a:xfrm>
              <a:off x="1805424" y="1948518"/>
              <a:ext cx="2046914" cy="461665"/>
            </a:xfrm>
            <a:prstGeom prst="rect">
              <a:avLst/>
            </a:prstGeom>
            <a:noFill/>
          </p:spPr>
          <p:txBody>
            <a:bodyPr wrap="square" rtlCol="0">
              <a:spAutoFit/>
            </a:bodyPr>
            <a:lstStyle/>
            <a:p>
              <a:r>
                <a:rPr lang="en-GB" sz="2400" b="1" dirty="0">
                  <a:solidFill>
                    <a:schemeClr val="bg1"/>
                  </a:solidFill>
                </a:rPr>
                <a:t>CONTINUOUS</a:t>
              </a:r>
            </a:p>
          </p:txBody>
        </p:sp>
      </p:grpSp>
      <p:cxnSp>
        <p:nvCxnSpPr>
          <p:cNvPr id="13" name="Straight Arrow Connector 12">
            <a:extLst>
              <a:ext uri="{FF2B5EF4-FFF2-40B4-BE49-F238E27FC236}">
                <a16:creationId xmlns:a16="http://schemas.microsoft.com/office/drawing/2014/main" id="{E12B6597-A892-F28B-1DCE-F5C7A4A433C0}"/>
              </a:ext>
            </a:extLst>
          </p:cNvPr>
          <p:cNvCxnSpPr>
            <a:cxnSpLocks/>
          </p:cNvCxnSpPr>
          <p:nvPr/>
        </p:nvCxnSpPr>
        <p:spPr>
          <a:xfrm>
            <a:off x="8772525" y="2724150"/>
            <a:ext cx="933450" cy="2857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25CDE9F-FA7D-4B3B-F14A-4717D1AC8CCE}"/>
              </a:ext>
            </a:extLst>
          </p:cNvPr>
          <p:cNvCxnSpPr>
            <a:cxnSpLocks/>
          </p:cNvCxnSpPr>
          <p:nvPr/>
        </p:nvCxnSpPr>
        <p:spPr>
          <a:xfrm flipH="1">
            <a:off x="6939322" y="2674950"/>
            <a:ext cx="858040" cy="3619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5BE50E1-CE5C-7FEA-0189-635A8268FE6A}"/>
              </a:ext>
            </a:extLst>
          </p:cNvPr>
          <p:cNvSpPr txBox="1"/>
          <p:nvPr/>
        </p:nvSpPr>
        <p:spPr>
          <a:xfrm>
            <a:off x="9201150" y="3057603"/>
            <a:ext cx="2587187" cy="369332"/>
          </a:xfrm>
          <a:prstGeom prst="rect">
            <a:avLst/>
          </a:prstGeom>
          <a:noFill/>
        </p:spPr>
        <p:txBody>
          <a:bodyPr wrap="square" rtlCol="0">
            <a:spAutoFit/>
          </a:bodyPr>
          <a:lstStyle/>
          <a:p>
            <a:r>
              <a:rPr lang="en-GB" dirty="0"/>
              <a:t>Categorical</a:t>
            </a:r>
          </a:p>
        </p:txBody>
      </p:sp>
      <p:sp>
        <p:nvSpPr>
          <p:cNvPr id="19" name="TextBox 18">
            <a:extLst>
              <a:ext uri="{FF2B5EF4-FFF2-40B4-BE49-F238E27FC236}">
                <a16:creationId xmlns:a16="http://schemas.microsoft.com/office/drawing/2014/main" id="{0AE3C184-590B-AB65-B793-6F804CA5DFB2}"/>
              </a:ext>
            </a:extLst>
          </p:cNvPr>
          <p:cNvSpPr txBox="1"/>
          <p:nvPr/>
        </p:nvSpPr>
        <p:spPr>
          <a:xfrm>
            <a:off x="5675149" y="3095320"/>
            <a:ext cx="2587187" cy="369332"/>
          </a:xfrm>
          <a:prstGeom prst="rect">
            <a:avLst/>
          </a:prstGeom>
          <a:noFill/>
        </p:spPr>
        <p:txBody>
          <a:bodyPr wrap="square" rtlCol="0">
            <a:spAutoFit/>
          </a:bodyPr>
          <a:lstStyle/>
          <a:p>
            <a:r>
              <a:rPr lang="en-GB" dirty="0"/>
              <a:t>Quantitative/Numerical</a:t>
            </a:r>
          </a:p>
        </p:txBody>
      </p:sp>
      <p:cxnSp>
        <p:nvCxnSpPr>
          <p:cNvPr id="20" name="Straight Arrow Connector 19">
            <a:extLst>
              <a:ext uri="{FF2B5EF4-FFF2-40B4-BE49-F238E27FC236}">
                <a16:creationId xmlns:a16="http://schemas.microsoft.com/office/drawing/2014/main" id="{9070E22E-A60D-0B39-56B6-E5366824104F}"/>
              </a:ext>
            </a:extLst>
          </p:cNvPr>
          <p:cNvCxnSpPr>
            <a:cxnSpLocks/>
          </p:cNvCxnSpPr>
          <p:nvPr/>
        </p:nvCxnSpPr>
        <p:spPr>
          <a:xfrm flipH="1">
            <a:off x="6096000" y="3470074"/>
            <a:ext cx="437189" cy="463834"/>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99D927-B301-85FA-F9B4-58661931A040}"/>
              </a:ext>
            </a:extLst>
          </p:cNvPr>
          <p:cNvCxnSpPr>
            <a:cxnSpLocks/>
          </p:cNvCxnSpPr>
          <p:nvPr/>
        </p:nvCxnSpPr>
        <p:spPr>
          <a:xfrm>
            <a:off x="7193499" y="3457315"/>
            <a:ext cx="493176" cy="45163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CF03A37-94B8-B23E-69FD-A238500DA086}"/>
              </a:ext>
            </a:extLst>
          </p:cNvPr>
          <p:cNvSpPr txBox="1"/>
          <p:nvPr/>
        </p:nvSpPr>
        <p:spPr>
          <a:xfrm>
            <a:off x="4852900" y="3908951"/>
            <a:ext cx="2587187" cy="646331"/>
          </a:xfrm>
          <a:prstGeom prst="rect">
            <a:avLst/>
          </a:prstGeom>
          <a:noFill/>
        </p:spPr>
        <p:txBody>
          <a:bodyPr wrap="square" rtlCol="0">
            <a:spAutoFit/>
          </a:bodyPr>
          <a:lstStyle/>
          <a:p>
            <a:pPr algn="ctr"/>
            <a:r>
              <a:rPr lang="en-GB" dirty="0"/>
              <a:t>Patients in ED (ED occupancy)</a:t>
            </a:r>
          </a:p>
        </p:txBody>
      </p:sp>
      <p:sp>
        <p:nvSpPr>
          <p:cNvPr id="27" name="TextBox 26">
            <a:extLst>
              <a:ext uri="{FF2B5EF4-FFF2-40B4-BE49-F238E27FC236}">
                <a16:creationId xmlns:a16="http://schemas.microsoft.com/office/drawing/2014/main" id="{2D759171-E06A-614A-8825-63A0B89DEE8D}"/>
              </a:ext>
            </a:extLst>
          </p:cNvPr>
          <p:cNvSpPr txBox="1"/>
          <p:nvPr/>
        </p:nvSpPr>
        <p:spPr>
          <a:xfrm>
            <a:off x="6939322" y="3903529"/>
            <a:ext cx="1878318" cy="646331"/>
          </a:xfrm>
          <a:prstGeom prst="rect">
            <a:avLst/>
          </a:prstGeom>
          <a:noFill/>
        </p:spPr>
        <p:txBody>
          <a:bodyPr wrap="square" rtlCol="0">
            <a:spAutoFit/>
          </a:bodyPr>
          <a:lstStyle/>
          <a:p>
            <a:pPr algn="ctr"/>
            <a:r>
              <a:rPr lang="en-GB" dirty="0"/>
              <a:t>Doctors in a workforce</a:t>
            </a:r>
          </a:p>
        </p:txBody>
      </p:sp>
      <p:cxnSp>
        <p:nvCxnSpPr>
          <p:cNvPr id="28" name="Straight Arrow Connector 27">
            <a:extLst>
              <a:ext uri="{FF2B5EF4-FFF2-40B4-BE49-F238E27FC236}">
                <a16:creationId xmlns:a16="http://schemas.microsoft.com/office/drawing/2014/main" id="{31751EE0-3B7C-6CF9-6DF7-2422399111C7}"/>
              </a:ext>
            </a:extLst>
          </p:cNvPr>
          <p:cNvCxnSpPr>
            <a:cxnSpLocks/>
          </p:cNvCxnSpPr>
          <p:nvPr/>
        </p:nvCxnSpPr>
        <p:spPr>
          <a:xfrm>
            <a:off x="10317699" y="3402946"/>
            <a:ext cx="617001" cy="22581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686FEAA-F5CA-7A72-7467-916558451850}"/>
              </a:ext>
            </a:extLst>
          </p:cNvPr>
          <p:cNvCxnSpPr>
            <a:cxnSpLocks/>
          </p:cNvCxnSpPr>
          <p:nvPr/>
        </p:nvCxnSpPr>
        <p:spPr>
          <a:xfrm flipH="1">
            <a:off x="9045968" y="3499027"/>
            <a:ext cx="310363" cy="453719"/>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8791BA3-4360-2E18-A053-8E007A86BF0D}"/>
              </a:ext>
            </a:extLst>
          </p:cNvPr>
          <p:cNvCxnSpPr>
            <a:cxnSpLocks/>
          </p:cNvCxnSpPr>
          <p:nvPr/>
        </p:nvCxnSpPr>
        <p:spPr>
          <a:xfrm>
            <a:off x="9879172" y="3521647"/>
            <a:ext cx="191939" cy="705047"/>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3CF2B5F-C5F2-A13F-928C-7CB7DF3B60A4}"/>
              </a:ext>
            </a:extLst>
          </p:cNvPr>
          <p:cNvSpPr txBox="1"/>
          <p:nvPr/>
        </p:nvSpPr>
        <p:spPr>
          <a:xfrm>
            <a:off x="8166312" y="3903529"/>
            <a:ext cx="1878318" cy="369332"/>
          </a:xfrm>
          <a:prstGeom prst="rect">
            <a:avLst/>
          </a:prstGeom>
          <a:noFill/>
        </p:spPr>
        <p:txBody>
          <a:bodyPr wrap="square" rtlCol="0">
            <a:spAutoFit/>
          </a:bodyPr>
          <a:lstStyle/>
          <a:p>
            <a:pPr algn="ctr"/>
            <a:r>
              <a:rPr lang="en-GB" dirty="0"/>
              <a:t>Ethnicity</a:t>
            </a:r>
          </a:p>
        </p:txBody>
      </p:sp>
      <p:sp>
        <p:nvSpPr>
          <p:cNvPr id="36" name="TextBox 35">
            <a:extLst>
              <a:ext uri="{FF2B5EF4-FFF2-40B4-BE49-F238E27FC236}">
                <a16:creationId xmlns:a16="http://schemas.microsoft.com/office/drawing/2014/main" id="{79FECB85-D37C-C186-F3E5-E1F6B5BD71AE}"/>
              </a:ext>
            </a:extLst>
          </p:cNvPr>
          <p:cNvSpPr txBox="1"/>
          <p:nvPr/>
        </p:nvSpPr>
        <p:spPr>
          <a:xfrm>
            <a:off x="9213141" y="4228160"/>
            <a:ext cx="1878318" cy="923330"/>
          </a:xfrm>
          <a:prstGeom prst="rect">
            <a:avLst/>
          </a:prstGeom>
          <a:noFill/>
        </p:spPr>
        <p:txBody>
          <a:bodyPr wrap="square" rtlCol="0">
            <a:spAutoFit/>
          </a:bodyPr>
          <a:lstStyle/>
          <a:p>
            <a:pPr algn="ctr"/>
            <a:r>
              <a:rPr lang="en-GB" dirty="0"/>
              <a:t>Binary (e.g. has disease, does not have disease)</a:t>
            </a:r>
          </a:p>
        </p:txBody>
      </p:sp>
      <p:sp>
        <p:nvSpPr>
          <p:cNvPr id="37" name="TextBox 36">
            <a:extLst>
              <a:ext uri="{FF2B5EF4-FFF2-40B4-BE49-F238E27FC236}">
                <a16:creationId xmlns:a16="http://schemas.microsoft.com/office/drawing/2014/main" id="{A30FBBB2-FFDB-7C41-46CA-E8AFEE9BD363}"/>
              </a:ext>
            </a:extLst>
          </p:cNvPr>
          <p:cNvSpPr txBox="1"/>
          <p:nvPr/>
        </p:nvSpPr>
        <p:spPr>
          <a:xfrm>
            <a:off x="10317699" y="3604775"/>
            <a:ext cx="1878318" cy="369332"/>
          </a:xfrm>
          <a:prstGeom prst="rect">
            <a:avLst/>
          </a:prstGeom>
          <a:noFill/>
        </p:spPr>
        <p:txBody>
          <a:bodyPr wrap="square" rtlCol="0">
            <a:spAutoFit/>
          </a:bodyPr>
          <a:lstStyle/>
          <a:p>
            <a:pPr algn="ctr"/>
            <a:r>
              <a:rPr lang="en-GB" dirty="0"/>
              <a:t>Pain rating scale</a:t>
            </a:r>
          </a:p>
        </p:txBody>
      </p:sp>
      <p:cxnSp>
        <p:nvCxnSpPr>
          <p:cNvPr id="41" name="Straight Connector 40">
            <a:extLst>
              <a:ext uri="{FF2B5EF4-FFF2-40B4-BE49-F238E27FC236}">
                <a16:creationId xmlns:a16="http://schemas.microsoft.com/office/drawing/2014/main" id="{268513E8-5F42-E53D-DAA8-C253ABDF11A1}"/>
              </a:ext>
            </a:extLst>
          </p:cNvPr>
          <p:cNvCxnSpPr>
            <a:cxnSpLocks/>
          </p:cNvCxnSpPr>
          <p:nvPr/>
        </p:nvCxnSpPr>
        <p:spPr>
          <a:xfrm>
            <a:off x="2148003" y="2971800"/>
            <a:ext cx="22099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C1E7CD-C219-9689-A92B-BE2137726705}"/>
              </a:ext>
            </a:extLst>
          </p:cNvPr>
          <p:cNvCxnSpPr/>
          <p:nvPr/>
        </p:nvCxnSpPr>
        <p:spPr>
          <a:xfrm flipV="1">
            <a:off x="2148003" y="2655900"/>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CD120A-DA4C-D760-77E6-06A7DF776A22}"/>
              </a:ext>
            </a:extLst>
          </p:cNvPr>
          <p:cNvCxnSpPr/>
          <p:nvPr/>
        </p:nvCxnSpPr>
        <p:spPr>
          <a:xfrm flipV="1">
            <a:off x="4357803" y="2665425"/>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A10973-28D0-CC57-4AE9-6643C0C48E19}"/>
              </a:ext>
            </a:extLst>
          </p:cNvPr>
          <p:cNvCxnSpPr>
            <a:cxnSpLocks/>
          </p:cNvCxnSpPr>
          <p:nvPr/>
        </p:nvCxnSpPr>
        <p:spPr>
          <a:xfrm>
            <a:off x="3220382" y="2965661"/>
            <a:ext cx="0" cy="31470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DC0C152-DE77-305A-D783-E0801CBDD286}"/>
              </a:ext>
            </a:extLst>
          </p:cNvPr>
          <p:cNvSpPr txBox="1"/>
          <p:nvPr/>
        </p:nvSpPr>
        <p:spPr>
          <a:xfrm>
            <a:off x="2083218" y="3237934"/>
            <a:ext cx="2587187" cy="369332"/>
          </a:xfrm>
          <a:prstGeom prst="rect">
            <a:avLst/>
          </a:prstGeom>
          <a:noFill/>
        </p:spPr>
        <p:txBody>
          <a:bodyPr wrap="square" rtlCol="0">
            <a:spAutoFit/>
          </a:bodyPr>
          <a:lstStyle/>
          <a:p>
            <a:r>
              <a:rPr lang="en-GB" dirty="0"/>
              <a:t>Quantitative/Numerical</a:t>
            </a:r>
          </a:p>
        </p:txBody>
      </p:sp>
      <p:cxnSp>
        <p:nvCxnSpPr>
          <p:cNvPr id="50" name="Straight Arrow Connector 49">
            <a:extLst>
              <a:ext uri="{FF2B5EF4-FFF2-40B4-BE49-F238E27FC236}">
                <a16:creationId xmlns:a16="http://schemas.microsoft.com/office/drawing/2014/main" id="{12319975-1DF7-EB73-3538-7E0493D7F38F}"/>
              </a:ext>
            </a:extLst>
          </p:cNvPr>
          <p:cNvCxnSpPr>
            <a:cxnSpLocks/>
          </p:cNvCxnSpPr>
          <p:nvPr/>
        </p:nvCxnSpPr>
        <p:spPr>
          <a:xfrm>
            <a:off x="3868198" y="3584247"/>
            <a:ext cx="489605" cy="34966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C5AA2EC-7CDD-43F1-2848-87E08D7E7791}"/>
              </a:ext>
            </a:extLst>
          </p:cNvPr>
          <p:cNvCxnSpPr>
            <a:cxnSpLocks/>
          </p:cNvCxnSpPr>
          <p:nvPr/>
        </p:nvCxnSpPr>
        <p:spPr>
          <a:xfrm flipH="1">
            <a:off x="1869985" y="3604663"/>
            <a:ext cx="438527" cy="31791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AADF91C-0219-FBB7-A7BE-2E42F14D2D54}"/>
              </a:ext>
            </a:extLst>
          </p:cNvPr>
          <p:cNvCxnSpPr>
            <a:cxnSpLocks/>
          </p:cNvCxnSpPr>
          <p:nvPr/>
        </p:nvCxnSpPr>
        <p:spPr>
          <a:xfrm>
            <a:off x="3171802" y="3616416"/>
            <a:ext cx="0" cy="86159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F382B77-31AC-8D73-CEAD-DCE3AF84584F}"/>
              </a:ext>
            </a:extLst>
          </p:cNvPr>
          <p:cNvSpPr txBox="1"/>
          <p:nvPr/>
        </p:nvSpPr>
        <p:spPr>
          <a:xfrm>
            <a:off x="877629" y="3996923"/>
            <a:ext cx="1878318" cy="646331"/>
          </a:xfrm>
          <a:prstGeom prst="rect">
            <a:avLst/>
          </a:prstGeom>
          <a:noFill/>
        </p:spPr>
        <p:txBody>
          <a:bodyPr wrap="square" rtlCol="0">
            <a:spAutoFit/>
          </a:bodyPr>
          <a:lstStyle/>
          <a:p>
            <a:pPr algn="ctr"/>
            <a:r>
              <a:rPr lang="en-GB" dirty="0"/>
              <a:t>Length of stay (LOS)</a:t>
            </a:r>
          </a:p>
        </p:txBody>
      </p:sp>
      <p:sp>
        <p:nvSpPr>
          <p:cNvPr id="54" name="TextBox 53">
            <a:extLst>
              <a:ext uri="{FF2B5EF4-FFF2-40B4-BE49-F238E27FC236}">
                <a16:creationId xmlns:a16="http://schemas.microsoft.com/office/drawing/2014/main" id="{8F903F1F-CA54-E025-1F0D-6C7260309E35}"/>
              </a:ext>
            </a:extLst>
          </p:cNvPr>
          <p:cNvSpPr txBox="1"/>
          <p:nvPr/>
        </p:nvSpPr>
        <p:spPr>
          <a:xfrm>
            <a:off x="2277882" y="4485176"/>
            <a:ext cx="1878318" cy="646331"/>
          </a:xfrm>
          <a:prstGeom prst="rect">
            <a:avLst/>
          </a:prstGeom>
          <a:noFill/>
        </p:spPr>
        <p:txBody>
          <a:bodyPr wrap="square" rtlCol="0">
            <a:spAutoFit/>
          </a:bodyPr>
          <a:lstStyle/>
          <a:p>
            <a:pPr algn="ctr"/>
            <a:r>
              <a:rPr lang="en-GB" dirty="0"/>
              <a:t>Ambulance handover time</a:t>
            </a:r>
          </a:p>
        </p:txBody>
      </p:sp>
      <p:sp>
        <p:nvSpPr>
          <p:cNvPr id="55" name="TextBox 54">
            <a:extLst>
              <a:ext uri="{FF2B5EF4-FFF2-40B4-BE49-F238E27FC236}">
                <a16:creationId xmlns:a16="http://schemas.microsoft.com/office/drawing/2014/main" id="{6D6C761A-4D09-2812-E19C-D70A18585327}"/>
              </a:ext>
            </a:extLst>
          </p:cNvPr>
          <p:cNvSpPr txBox="1"/>
          <p:nvPr/>
        </p:nvSpPr>
        <p:spPr>
          <a:xfrm>
            <a:off x="3832552" y="3948818"/>
            <a:ext cx="1294248" cy="646331"/>
          </a:xfrm>
          <a:prstGeom prst="rect">
            <a:avLst/>
          </a:prstGeom>
          <a:noFill/>
        </p:spPr>
        <p:txBody>
          <a:bodyPr wrap="square" rtlCol="0">
            <a:spAutoFit/>
          </a:bodyPr>
          <a:lstStyle/>
          <a:p>
            <a:pPr algn="ctr"/>
            <a:r>
              <a:rPr lang="en-GB" dirty="0"/>
              <a:t>Birth weight</a:t>
            </a:r>
          </a:p>
        </p:txBody>
      </p:sp>
      <p:cxnSp>
        <p:nvCxnSpPr>
          <p:cNvPr id="60" name="Straight Arrow Connector 59">
            <a:extLst>
              <a:ext uri="{FF2B5EF4-FFF2-40B4-BE49-F238E27FC236}">
                <a16:creationId xmlns:a16="http://schemas.microsoft.com/office/drawing/2014/main" id="{B94B1D5C-C978-8D4F-0DE2-C732870BAC40}"/>
              </a:ext>
            </a:extLst>
          </p:cNvPr>
          <p:cNvCxnSpPr/>
          <p:nvPr/>
        </p:nvCxnSpPr>
        <p:spPr>
          <a:xfrm flipV="1">
            <a:off x="7129822" y="4595149"/>
            <a:ext cx="0" cy="13008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45320-775E-3BC0-4934-F774EE2A71AD}"/>
              </a:ext>
            </a:extLst>
          </p:cNvPr>
          <p:cNvCxnSpPr>
            <a:cxnSpLocks/>
          </p:cNvCxnSpPr>
          <p:nvPr/>
        </p:nvCxnSpPr>
        <p:spPr>
          <a:xfrm>
            <a:off x="1869985" y="5886450"/>
            <a:ext cx="5269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2A2E74-82C9-06F0-0333-5C1ADA08B027}"/>
              </a:ext>
            </a:extLst>
          </p:cNvPr>
          <p:cNvCxnSpPr>
            <a:cxnSpLocks/>
          </p:cNvCxnSpPr>
          <p:nvPr/>
        </p:nvCxnSpPr>
        <p:spPr>
          <a:xfrm flipH="1" flipV="1">
            <a:off x="1869985" y="4808341"/>
            <a:ext cx="4878" cy="1087634"/>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18952D9-AB80-D6DD-CACB-10CEB1D26264}"/>
              </a:ext>
            </a:extLst>
          </p:cNvPr>
          <p:cNvSpPr/>
          <p:nvPr/>
        </p:nvSpPr>
        <p:spPr>
          <a:xfrm>
            <a:off x="940217" y="3942223"/>
            <a:ext cx="1778626" cy="692245"/>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6" name="Oval 65">
            <a:extLst>
              <a:ext uri="{FF2B5EF4-FFF2-40B4-BE49-F238E27FC236}">
                <a16:creationId xmlns:a16="http://schemas.microsoft.com/office/drawing/2014/main" id="{D1C6412A-82F2-15C9-53A4-CDE58ED781A4}"/>
              </a:ext>
            </a:extLst>
          </p:cNvPr>
          <p:cNvSpPr/>
          <p:nvPr/>
        </p:nvSpPr>
        <p:spPr>
          <a:xfrm>
            <a:off x="5419335" y="3085795"/>
            <a:ext cx="3098660" cy="559174"/>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28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p:bldP spid="27" grpId="0"/>
      <p:bldP spid="35" grpId="0"/>
      <p:bldP spid="36" grpId="0"/>
      <p:bldP spid="37" grpId="0"/>
      <p:bldP spid="49" grpId="0"/>
      <p:bldP spid="53" grpId="0"/>
      <p:bldP spid="54" grpId="0"/>
      <p:bldP spid="55" grpId="0"/>
      <p:bldP spid="65"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5"/>
          <a:srcRect/>
          <a:stretch/>
        </p:blipFill>
        <p:spPr>
          <a:xfrm>
            <a:off x="6900182" y="1533707"/>
            <a:ext cx="4596343" cy="246458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6"/>
          <a:srcRect/>
          <a:stretch/>
        </p:blipFill>
        <p:spPr>
          <a:xfrm>
            <a:off x="6900182" y="4052634"/>
            <a:ext cx="463189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7"/>
          <a:srcRect/>
          <a:stretch/>
        </p:blipFill>
        <p:spPr>
          <a:xfrm>
            <a:off x="349528" y="1574724"/>
            <a:ext cx="4335487"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9528" y="4088729"/>
            <a:ext cx="4549069"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Contact &amp; Resources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2258823"/>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We really hope you enjoyed this training and found it useful. I would welcome any feedback (especially constructive) regarding how this session could be improved in the future. Please also feel free to reach out with any questions. You can contact me with feedback and/or questions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There is a comprehensive list of resources available in the Statistics Training Notes Word document available via the GitHub page</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58725FC-D8CE-C337-3CDC-2BAA3A13CD0C}"/>
              </a:ext>
            </a:extLst>
          </p:cNvPr>
          <p:cNvPicPr>
            <a:picLocks noChangeAspect="1"/>
          </p:cNvPicPr>
          <p:nvPr/>
        </p:nvPicPr>
        <p:blipFill>
          <a:blip r:embed="rId6"/>
          <a:stretch>
            <a:fillRect/>
          </a:stretch>
        </p:blipFill>
        <p:spPr>
          <a:xfrm>
            <a:off x="225422" y="3865709"/>
            <a:ext cx="2391438" cy="2371756"/>
          </a:xfrm>
          <a:prstGeom prst="rect">
            <a:avLst/>
          </a:prstGeom>
        </p:spPr>
      </p:pic>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99319">
            <a:off x="2831211" y="5090905"/>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3229067" y="4642105"/>
            <a:ext cx="2743200" cy="646331"/>
          </a:xfrm>
          <a:prstGeom prst="rect">
            <a:avLst/>
          </a:prstGeom>
          <a:noFill/>
        </p:spPr>
        <p:txBody>
          <a:bodyPr wrap="square" rtlCol="0">
            <a:spAutoFit/>
          </a:bodyPr>
          <a:lstStyle/>
          <a:p>
            <a:r>
              <a:rPr lang="en-GB" b="1" dirty="0"/>
              <a:t>The NNICB Stats Training </a:t>
            </a:r>
            <a:r>
              <a:rPr lang="en-GB" b="1" dirty="0" err="1"/>
              <a:t>Github</a:t>
            </a:r>
            <a:r>
              <a:rPr lang="en-GB" b="1" dirty="0"/>
              <a:t> page!</a:t>
            </a:r>
          </a:p>
        </p:txBody>
      </p:sp>
      <p:sp>
        <p:nvSpPr>
          <p:cNvPr id="6" name="TextBox 5">
            <a:extLst>
              <a:ext uri="{FF2B5EF4-FFF2-40B4-BE49-F238E27FC236}">
                <a16:creationId xmlns:a16="http://schemas.microsoft.com/office/drawing/2014/main" id="{80318567-500D-C4FE-D993-70FFCD79010F}"/>
              </a:ext>
            </a:extLst>
          </p:cNvPr>
          <p:cNvSpPr txBox="1"/>
          <p:nvPr/>
        </p:nvSpPr>
        <p:spPr>
          <a:xfrm>
            <a:off x="6507126" y="3439033"/>
            <a:ext cx="5454502" cy="3139321"/>
          </a:xfrm>
          <a:prstGeom prst="rect">
            <a:avLst/>
          </a:prstGeom>
          <a:noFill/>
        </p:spPr>
        <p:txBody>
          <a:bodyPr wrap="square" rtlCol="0">
            <a:spAutoFit/>
          </a:bodyPr>
          <a:lstStyle/>
          <a:p>
            <a:r>
              <a:rPr lang="en-GB" b="1" dirty="0"/>
              <a:t>A Reminder of Resources Available from this Training Session:</a:t>
            </a:r>
          </a:p>
          <a:p>
            <a:endParaRPr lang="en-GB" b="1" dirty="0"/>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Statistics Training Notes Word document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This PowerPoint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Statistics Training NNICB  Excel Document:</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both R and Excel </a:t>
            </a:r>
            <a:r>
              <a:rPr lang="en-GB" kern="100" dirty="0" err="1">
                <a:latin typeface="Calibri" panose="020F0502020204030204" pitchFamily="34" charset="0"/>
                <a:cs typeface="Times New Roman" panose="02020603050405020304" pitchFamily="18" charset="0"/>
              </a:rPr>
              <a:t>practicals</a:t>
            </a:r>
            <a:endParaRPr lang="en-GB" kern="1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model answers</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questions &amp; tasks answers</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Practical R file </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Answers R file</a:t>
            </a:r>
          </a:p>
        </p:txBody>
      </p:sp>
    </p:spTree>
    <p:extLst>
      <p:ext uri="{BB962C8B-B14F-4D97-AF65-F5344CB8AC3E}">
        <p14:creationId xmlns:p14="http://schemas.microsoft.com/office/powerpoint/2010/main" val="422644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9E1D19F-EAA0-117B-F222-40065B86C762}"/>
              </a:ext>
            </a:extLst>
          </p:cNvPr>
          <p:cNvPicPr>
            <a:picLocks noChangeAspect="1"/>
          </p:cNvPicPr>
          <p:nvPr/>
        </p:nvPicPr>
        <p:blipFill>
          <a:blip r:embed="rId5"/>
          <a:srcRect/>
          <a:stretch/>
        </p:blipFill>
        <p:spPr>
          <a:xfrm>
            <a:off x="268861" y="4007883"/>
            <a:ext cx="11684036" cy="2611862"/>
          </a:xfrm>
          <a:prstGeom prst="rect">
            <a:avLst/>
          </a:prstGeom>
        </p:spPr>
      </p:pic>
      <p:pic>
        <p:nvPicPr>
          <p:cNvPr id="6" name="Picture 5">
            <a:extLst>
              <a:ext uri="{FF2B5EF4-FFF2-40B4-BE49-F238E27FC236}">
                <a16:creationId xmlns:a16="http://schemas.microsoft.com/office/drawing/2014/main" id="{BCEE5FC3-CF84-4D23-BD60-FA89D4CA9203}"/>
              </a:ext>
            </a:extLst>
          </p:cNvPr>
          <p:cNvPicPr>
            <a:picLocks noChangeAspect="1"/>
          </p:cNvPicPr>
          <p:nvPr/>
        </p:nvPicPr>
        <p:blipFill>
          <a:blip r:embed="rId6"/>
          <a:srcRect/>
          <a:stretch/>
        </p:blipFill>
        <p:spPr>
          <a:xfrm>
            <a:off x="133675" y="1491881"/>
            <a:ext cx="7258273" cy="2470283"/>
          </a:xfrm>
          <a:prstGeom prst="rect">
            <a:avLst/>
          </a:prstGeom>
        </p:spPr>
      </p:pic>
      <p:pic>
        <p:nvPicPr>
          <p:cNvPr id="8" name="Picture 7">
            <a:extLst>
              <a:ext uri="{FF2B5EF4-FFF2-40B4-BE49-F238E27FC236}">
                <a16:creationId xmlns:a16="http://schemas.microsoft.com/office/drawing/2014/main" id="{4DC0BF46-C36C-DDFB-7A48-785E146EEC11}"/>
              </a:ext>
            </a:extLst>
          </p:cNvPr>
          <p:cNvPicPr>
            <a:picLocks noChangeAspect="1"/>
          </p:cNvPicPr>
          <p:nvPr/>
        </p:nvPicPr>
        <p:blipFill>
          <a:blip r:embed="rId7"/>
          <a:srcRect/>
          <a:stretch/>
        </p:blipFill>
        <p:spPr>
          <a:xfrm>
            <a:off x="7812946" y="1746558"/>
            <a:ext cx="3719133" cy="1928981"/>
          </a:xfrm>
          <a:prstGeom prst="rect">
            <a:avLst/>
          </a:prstGeom>
        </p:spPr>
      </p:pic>
      <p:pic>
        <p:nvPicPr>
          <p:cNvPr id="2050" name="Picture 2" descr="Red Curved Arrow Images – Browse 32,847 Stock Photos, Vectors, and Video |  Adobe Stock">
            <a:extLst>
              <a:ext uri="{FF2B5EF4-FFF2-40B4-BE49-F238E27FC236}">
                <a16:creationId xmlns:a16="http://schemas.microsoft.com/office/drawing/2014/main" id="{78383D18-B80A-D8DD-B678-55311CF876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55" t="15304" r="21961" b="20090"/>
          <a:stretch/>
        </p:blipFill>
        <p:spPr bwMode="auto">
          <a:xfrm rot="8955367">
            <a:off x="5215144" y="1538323"/>
            <a:ext cx="648541" cy="587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2F8A7-67F2-883B-0440-619CD20C78BB}"/>
              </a:ext>
            </a:extLst>
          </p:cNvPr>
          <p:cNvSpPr txBox="1"/>
          <p:nvPr/>
        </p:nvSpPr>
        <p:spPr>
          <a:xfrm>
            <a:off x="4392016" y="1129644"/>
            <a:ext cx="2670495" cy="461665"/>
          </a:xfrm>
          <a:prstGeom prst="rect">
            <a:avLst/>
          </a:prstGeom>
          <a:noFill/>
        </p:spPr>
        <p:txBody>
          <a:bodyPr wrap="square" rtlCol="0">
            <a:spAutoFit/>
          </a:bodyPr>
          <a:lstStyle/>
          <a:p>
            <a:r>
              <a:rPr lang="en-GB" sz="2400" b="1" dirty="0">
                <a:solidFill>
                  <a:srgbClr val="FF0000"/>
                </a:solidFill>
              </a:rPr>
              <a:t>NOT A HISTOGRAM</a:t>
            </a:r>
          </a:p>
        </p:txBody>
      </p:sp>
      <p:sp>
        <p:nvSpPr>
          <p:cNvPr id="7" name="TextBox 6">
            <a:extLst>
              <a:ext uri="{FF2B5EF4-FFF2-40B4-BE49-F238E27FC236}">
                <a16:creationId xmlns:a16="http://schemas.microsoft.com/office/drawing/2014/main" id="{256691BB-A68C-8531-2124-482A36AD269E}"/>
              </a:ext>
            </a:extLst>
          </p:cNvPr>
          <p:cNvSpPr txBox="1"/>
          <p:nvPr/>
        </p:nvSpPr>
        <p:spPr>
          <a:xfrm>
            <a:off x="1284914" y="3930216"/>
            <a:ext cx="9622172"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WHAT’S THE DIFFERENCE BETWEEN A BAR CHART AND COLUMN CHART?</a:t>
            </a:r>
          </a:p>
        </p:txBody>
      </p:sp>
    </p:spTree>
    <p:extLst>
      <p:ext uri="{BB962C8B-B14F-4D97-AF65-F5344CB8AC3E}">
        <p14:creationId xmlns:p14="http://schemas.microsoft.com/office/powerpoint/2010/main" val="7186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72445" y="2084181"/>
            <a:ext cx="5662829" cy="2999529"/>
          </a:xfrm>
          <a:prstGeom prst="rect">
            <a:avLst/>
          </a:prstGeom>
        </p:spPr>
      </p:pic>
      <p:pic>
        <p:nvPicPr>
          <p:cNvPr id="9" name="Picture 8">
            <a:extLst>
              <a:ext uri="{FF2B5EF4-FFF2-40B4-BE49-F238E27FC236}">
                <a16:creationId xmlns:a16="http://schemas.microsoft.com/office/drawing/2014/main" id="{E3A63B80-C01D-3076-3EFB-8FA98E902DFC}"/>
              </a:ext>
            </a:extLst>
          </p:cNvPr>
          <p:cNvPicPr>
            <a:picLocks noChangeAspect="1"/>
          </p:cNvPicPr>
          <p:nvPr/>
        </p:nvPicPr>
        <p:blipFill>
          <a:blip r:embed="rId6"/>
          <a:srcRect/>
          <a:stretch/>
        </p:blipFill>
        <p:spPr>
          <a:xfrm>
            <a:off x="6023555" y="2103487"/>
            <a:ext cx="6096000" cy="3228975"/>
          </a:xfrm>
          <a:prstGeom prst="rect">
            <a:avLst/>
          </a:prstGeom>
        </p:spPr>
      </p:pic>
    </p:spTree>
    <p:extLst>
      <p:ext uri="{BB962C8B-B14F-4D97-AF65-F5344CB8AC3E}">
        <p14:creationId xmlns:p14="http://schemas.microsoft.com/office/powerpoint/2010/main" val="27617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1757791" y="1660513"/>
            <a:ext cx="9100988" cy="4820680"/>
          </a:xfrm>
          <a:prstGeom prst="rect">
            <a:avLst/>
          </a:prstGeom>
        </p:spPr>
      </p:pic>
    </p:spTree>
    <p:extLst>
      <p:ext uri="{BB962C8B-B14F-4D97-AF65-F5344CB8AC3E}">
        <p14:creationId xmlns:p14="http://schemas.microsoft.com/office/powerpoint/2010/main" val="353441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Practical Sessions – Setting Up</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00670"/>
            <a:ext cx="7524093" cy="6294031"/>
          </a:xfrm>
          <a:prstGeom prst="rect">
            <a:avLst/>
          </a:prstGeom>
          <a:noFill/>
        </p:spPr>
        <p:txBody>
          <a:bodyPr wrap="square" rtlCol="0">
            <a:spAutoFit/>
          </a:bodyPr>
          <a:lstStyle/>
          <a:p>
            <a:r>
              <a:rPr lang="en-GB" sz="1100" b="1" dirty="0"/>
              <a:t>All:</a:t>
            </a:r>
          </a:p>
          <a:p>
            <a:pPr marL="342900" indent="-342900">
              <a:buFont typeface="+mj-lt"/>
              <a:buAutoNum type="arabicPeriod"/>
            </a:pPr>
            <a:r>
              <a:rPr lang="en-GB" sz="1100" dirty="0"/>
              <a:t>Go to our </a:t>
            </a:r>
            <a:r>
              <a:rPr lang="en-GB" sz="1100" dirty="0" err="1"/>
              <a:t>github</a:t>
            </a:r>
            <a:r>
              <a:rPr lang="en-GB" sz="1100" dirty="0"/>
              <a:t> page using the QR code (</a:t>
            </a:r>
            <a:r>
              <a:rPr lang="en-GB" sz="1100" dirty="0">
                <a:hlinkClick r:id="rId5"/>
              </a:rPr>
              <a:t>https://github.com/Nottingham-and-Nottinghamshire-ICS/Statistics_training_1</a:t>
            </a:r>
            <a:r>
              <a:rPr lang="en-GB" sz="1100" dirty="0"/>
              <a:t>) </a:t>
            </a:r>
          </a:p>
          <a:p>
            <a:pPr marL="342900" indent="-342900">
              <a:buFont typeface="+mj-lt"/>
              <a:buAutoNum type="arabicPeriod"/>
            </a:pPr>
            <a:r>
              <a:rPr lang="en-GB" sz="1100" dirty="0"/>
              <a:t>To download files specified below, click on the file (located near the top of the GitHub page) and then click the download image (near the pencil icon towards the right). Download the  Statistics Training Notes now if you prefer </a:t>
            </a:r>
          </a:p>
          <a:p>
            <a:pPr marL="342900" indent="-342900">
              <a:buFont typeface="+mj-lt"/>
              <a:buAutoNum type="arabicPeriod"/>
            </a:pPr>
            <a:endParaRPr lang="en-GB" sz="1400" dirty="0"/>
          </a:p>
          <a:p>
            <a:r>
              <a:rPr lang="en-GB" sz="1100" b="1" dirty="0"/>
              <a:t>R:</a:t>
            </a:r>
          </a:p>
          <a:p>
            <a:pPr marL="342900" indent="-342900">
              <a:buFont typeface="+mj-lt"/>
              <a:buAutoNum type="arabicPeriod"/>
            </a:pPr>
            <a:r>
              <a:rPr lang="en-GB" sz="1100" dirty="0"/>
              <a:t>Download the Data for Statistics Training NNICB data Excel file,  Statistics Training Practical R file, and Statistics Training Answers R file from the GitHub page</a:t>
            </a:r>
          </a:p>
          <a:p>
            <a:pPr marL="342900" indent="-342900">
              <a:buFont typeface="+mj-lt"/>
              <a:buAutoNum type="arabicPeriod"/>
            </a:pPr>
            <a:r>
              <a:rPr lang="en-GB" sz="1100" dirty="0"/>
              <a:t>Create a new project in R and save all files mentioned above in your project folder (ask if you need any help)</a:t>
            </a:r>
          </a:p>
          <a:p>
            <a:pPr marL="342900" indent="-342900">
              <a:buFont typeface="+mj-lt"/>
              <a:buAutoNum type="arabicPeriod"/>
            </a:pPr>
            <a:r>
              <a:rPr lang="en-GB" sz="1100" dirty="0"/>
              <a:t>Comments throughout the R file are essential to understand the code – please read them!</a:t>
            </a:r>
          </a:p>
          <a:p>
            <a:pPr marL="342900" indent="-342900">
              <a:buFont typeface="+mj-lt"/>
              <a:buAutoNum type="arabicPeriod"/>
            </a:pPr>
            <a:r>
              <a:rPr lang="en-GB" sz="1100" dirty="0"/>
              <a:t>Run lines 4-22 to install the required packages, read the libraries, and read the data</a:t>
            </a:r>
          </a:p>
          <a:p>
            <a:pPr marL="342900" indent="-342900">
              <a:buFont typeface="+mj-lt"/>
              <a:buAutoNum type="arabicPeriod"/>
            </a:pPr>
            <a:r>
              <a:rPr lang="en-GB" sz="1100" dirty="0"/>
              <a:t>Click Environment, </a:t>
            </a:r>
            <a:r>
              <a:rPr lang="en-GB" sz="1100" dirty="0" err="1"/>
              <a:t>discrete_data</a:t>
            </a:r>
            <a:r>
              <a:rPr lang="en-GB" sz="1100" dirty="0"/>
              <a:t> to familiarise yourself the data we will use next. If you get a chance, take a look at the continuous data as we will be using that later</a:t>
            </a:r>
          </a:p>
          <a:p>
            <a:pPr marL="342900" indent="-342900">
              <a:buFont typeface="+mj-lt"/>
              <a:buAutoNum type="arabicPeriod"/>
            </a:pPr>
            <a:endParaRPr lang="en-GB" sz="1100" dirty="0"/>
          </a:p>
          <a:p>
            <a:r>
              <a:rPr lang="en-GB" sz="1100" b="1" dirty="0"/>
              <a:t>Google </a:t>
            </a:r>
            <a:r>
              <a:rPr lang="en-GB" sz="1100" b="1" dirty="0" err="1"/>
              <a:t>Colab</a:t>
            </a:r>
            <a:r>
              <a:rPr lang="en-GB" sz="1100" b="1" dirty="0"/>
              <a:t>: </a:t>
            </a:r>
          </a:p>
          <a:p>
            <a:pPr marL="228600" indent="-228600">
              <a:buFont typeface="+mj-lt"/>
              <a:buAutoNum type="arabicPeriod"/>
            </a:pPr>
            <a:r>
              <a:rPr lang="en-GB" sz="1100" dirty="0"/>
              <a:t>If you want to use R but don’t have it installed locally, you can use Google </a:t>
            </a:r>
            <a:r>
              <a:rPr lang="en-GB" sz="1100" dirty="0" err="1"/>
              <a:t>Colab</a:t>
            </a:r>
            <a:r>
              <a:rPr lang="en-GB" sz="1100" dirty="0"/>
              <a:t>, accessible via the GitHub page (go to the README for the link) (If you have R installed but prefer to use </a:t>
            </a:r>
            <a:r>
              <a:rPr lang="en-GB" sz="1100" dirty="0" err="1"/>
              <a:t>Colab</a:t>
            </a:r>
            <a:r>
              <a:rPr lang="en-GB" sz="1100" dirty="0"/>
              <a:t>, download the Statistics Training Answers R file from the GitHub page so you can see model answers in your R Studio)</a:t>
            </a:r>
          </a:p>
          <a:p>
            <a:pPr marL="228600" indent="-228600">
              <a:buFont typeface="+mj-lt"/>
              <a:buAutoNum type="arabicPeriod"/>
            </a:pPr>
            <a:r>
              <a:rPr lang="en-GB" sz="1100" dirty="0"/>
              <a:t>Click the dropdown arrow in the top right next to Gemini and select Connect to a hosted run time</a:t>
            </a:r>
          </a:p>
          <a:p>
            <a:pPr marL="228600" indent="-228600">
              <a:buFont typeface="+mj-lt"/>
              <a:buAutoNum type="arabicPeriod"/>
            </a:pPr>
            <a:r>
              <a:rPr lang="en-GB" sz="1100" dirty="0"/>
              <a:t>Run cells 1 &amp; 2 by clicking the play button in the top left. Have a look at the first few rows of data that appear</a:t>
            </a:r>
          </a:p>
          <a:p>
            <a:pPr marL="228600" indent="-228600">
              <a:buFont typeface="+mj-lt"/>
              <a:buAutoNum type="arabicPeriod"/>
            </a:pPr>
            <a:endParaRPr lang="en-GB" sz="1100" dirty="0"/>
          </a:p>
          <a:p>
            <a:r>
              <a:rPr lang="en-GB" sz="1050" b="1" dirty="0"/>
              <a:t> </a:t>
            </a:r>
            <a:r>
              <a:rPr lang="en-GB" sz="1100" b="1" dirty="0"/>
              <a:t>Excel: </a:t>
            </a:r>
            <a:endParaRPr lang="en-GB" sz="900" b="1" dirty="0">
              <a:solidFill>
                <a:srgbClr val="FF0000"/>
              </a:solidFill>
            </a:endParaRPr>
          </a:p>
          <a:p>
            <a:pPr marL="342900" indent="-342900">
              <a:buFont typeface="+mj-lt"/>
              <a:buAutoNum type="arabicPeriod"/>
            </a:pPr>
            <a:r>
              <a:rPr lang="en-GB" sz="1100" dirty="0"/>
              <a:t>Download the Data for Statistics Training NNICB data Excel file and go to the “</a:t>
            </a:r>
            <a:r>
              <a:rPr lang="en-GB" sz="1100" dirty="0" err="1"/>
              <a:t>Synthetic_Discrete_Inpatient</a:t>
            </a:r>
            <a:r>
              <a:rPr lang="en-GB" sz="1100" dirty="0"/>
              <a:t>” tab. Look at the data to familiarise yourself with it.</a:t>
            </a:r>
          </a:p>
          <a:p>
            <a:pPr marL="342900" indent="-342900">
              <a:buFont typeface="+mj-lt"/>
              <a:buAutoNum type="arabicPeriod"/>
            </a:pPr>
            <a:r>
              <a:rPr lang="en-GB" sz="1100" dirty="0"/>
              <a:t>Throughout this session, we will be creating charts and tables in using this data. Sometimes, we want to manipulate the data for certain charts, but not ones we have already made. To avoid this, you can copy each chart after you have made it and paste it AS A PICTURE, perhaps in a new sheet, so you always have a reference image saved </a:t>
            </a:r>
          </a:p>
          <a:p>
            <a:pPr marL="342900" indent="-342900">
              <a:buFont typeface="+mj-lt"/>
              <a:buAutoNum type="arabicPeriod"/>
            </a:pPr>
            <a:r>
              <a:rPr lang="en-GB" sz="1100" dirty="0"/>
              <a:t>For pivot tables (explained later) you might want to copy and paste a new pivot table to edit each time we make changes</a:t>
            </a:r>
          </a:p>
          <a:p>
            <a:pPr marL="342900" indent="-342900">
              <a:buFont typeface="+mj-lt"/>
              <a:buAutoNum type="arabicPeriod"/>
            </a:pPr>
            <a:r>
              <a:rPr lang="en-GB" sz="1100" dirty="0"/>
              <a:t>Throughout the practical slides, you may see a blue coloured cell reference  at the end of some steps – these refer to example charts/tables in the </a:t>
            </a:r>
            <a:r>
              <a:rPr lang="en-GB" sz="1100" dirty="0" err="1"/>
              <a:t>Excel_Model_Answers</a:t>
            </a:r>
            <a:r>
              <a:rPr lang="en-GB" sz="1100" dirty="0"/>
              <a:t> tab of the Statistics Training NNICB data Excel file</a:t>
            </a:r>
          </a:p>
          <a:p>
            <a:pPr marL="342900" indent="-342900">
              <a:buFont typeface="+mj-lt"/>
              <a:buAutoNum type="arabicPeriod"/>
            </a:pPr>
            <a:r>
              <a:rPr lang="en-GB" sz="1100" dirty="0"/>
              <a:t>Don’t worry if this doesn’t make perfect sense – I will show you what I mean when we start the next practical</a:t>
            </a:r>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sp>
        <p:nvSpPr>
          <p:cNvPr id="42" name="Oval 41">
            <a:extLst>
              <a:ext uri="{FF2B5EF4-FFF2-40B4-BE49-F238E27FC236}">
                <a16:creationId xmlns:a16="http://schemas.microsoft.com/office/drawing/2014/main" id="{A093191B-1CBF-A13C-1B19-2EFBE87E24E2}"/>
              </a:ext>
            </a:extLst>
          </p:cNvPr>
          <p:cNvSpPr/>
          <p:nvPr/>
        </p:nvSpPr>
        <p:spPr>
          <a:xfrm>
            <a:off x="672859" y="3514342"/>
            <a:ext cx="814034" cy="230701"/>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0F0D794-AF4E-077F-95CE-CD954C3831B7}"/>
              </a:ext>
            </a:extLst>
          </p:cNvPr>
          <p:cNvPicPr>
            <a:picLocks noChangeAspect="1"/>
          </p:cNvPicPr>
          <p:nvPr/>
        </p:nvPicPr>
        <p:blipFill>
          <a:blip r:embed="rId6"/>
          <a:stretch>
            <a:fillRect/>
          </a:stretch>
        </p:blipFill>
        <p:spPr>
          <a:xfrm>
            <a:off x="7432157" y="1674357"/>
            <a:ext cx="4586025" cy="2523972"/>
          </a:xfrm>
          <a:prstGeom prst="rect">
            <a:avLst/>
          </a:prstGeom>
        </p:spPr>
      </p:pic>
      <p:sp>
        <p:nvSpPr>
          <p:cNvPr id="21" name="Oval 20">
            <a:extLst>
              <a:ext uri="{FF2B5EF4-FFF2-40B4-BE49-F238E27FC236}">
                <a16:creationId xmlns:a16="http://schemas.microsoft.com/office/drawing/2014/main" id="{AF32B702-7C6A-ED07-0AC6-29481FA4DFD0}"/>
              </a:ext>
            </a:extLst>
          </p:cNvPr>
          <p:cNvSpPr/>
          <p:nvPr/>
        </p:nvSpPr>
        <p:spPr>
          <a:xfrm>
            <a:off x="10219506" y="1804136"/>
            <a:ext cx="1092199" cy="1949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7"/>
          <a:stretch>
            <a:fillRect/>
          </a:stretch>
        </p:blipFill>
        <p:spPr>
          <a:xfrm>
            <a:off x="9626744" y="4320409"/>
            <a:ext cx="2391438" cy="2371756"/>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381793">
            <a:off x="8666476" y="5679189"/>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7719237" y="4816913"/>
            <a:ext cx="1648047" cy="1200329"/>
          </a:xfrm>
          <a:prstGeom prst="rect">
            <a:avLst/>
          </a:prstGeom>
          <a:noFill/>
        </p:spPr>
        <p:txBody>
          <a:bodyPr wrap="square" rtlCol="0">
            <a:spAutoFit/>
          </a:bodyPr>
          <a:lstStyle/>
          <a:p>
            <a:r>
              <a:rPr lang="en-GB" b="1" dirty="0" err="1"/>
              <a:t>Github</a:t>
            </a:r>
            <a:r>
              <a:rPr lang="en-GB" b="1" dirty="0"/>
              <a:t> page to download data and required resources</a:t>
            </a:r>
          </a:p>
        </p:txBody>
      </p:sp>
    </p:spTree>
    <p:extLst>
      <p:ext uri="{BB962C8B-B14F-4D97-AF65-F5344CB8AC3E}">
        <p14:creationId xmlns:p14="http://schemas.microsoft.com/office/powerpoint/2010/main" val="22104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20" end="2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32474"/>
            <a:ext cx="7524093"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37-40 (highlight &amp; </a:t>
            </a:r>
            <a:r>
              <a:rPr lang="en-GB" sz="1400" dirty="0" err="1"/>
              <a:t>cntrl+enter</a:t>
            </a:r>
            <a:r>
              <a:rPr lang="en-GB" sz="1400" dirty="0"/>
              <a:t>) to create the first frequency table which counts the number of inpatients with each diagnosis. Have a look at the output (opens in new window) </a:t>
            </a:r>
          </a:p>
          <a:p>
            <a:pPr marL="342900" indent="-342900">
              <a:buFont typeface="+mj-lt"/>
              <a:buAutoNum type="arabicPeriod"/>
            </a:pPr>
            <a:r>
              <a:rPr lang="en-GB" sz="1400" dirty="0"/>
              <a:t>Run lines 45-49 to create the same frequency table, but with proportions instead of raw values</a:t>
            </a:r>
          </a:p>
          <a:p>
            <a:pPr marL="342900" indent="-342900">
              <a:buFont typeface="+mj-lt"/>
              <a:buAutoNum type="arabicPeriod"/>
            </a:pPr>
            <a:r>
              <a:rPr lang="en-GB" sz="1400" dirty="0"/>
              <a:t>Have a go at question 1 (lines 54-64) to rename the ICD10 column to something easier to understand</a:t>
            </a:r>
          </a:p>
          <a:p>
            <a:endParaRPr lang="en-GB" sz="1400" dirty="0"/>
          </a:p>
          <a:p>
            <a:r>
              <a:rPr lang="en-GB" dirty="0"/>
              <a:t>Excel:</a:t>
            </a:r>
            <a:endParaRPr lang="en-GB" sz="1200" b="1" dirty="0">
              <a:solidFill>
                <a:srgbClr val="FF0000"/>
              </a:solidFill>
            </a:endParaRPr>
          </a:p>
          <a:p>
            <a:pPr marL="342900" indent="-342900">
              <a:buFont typeface="+mj-lt"/>
              <a:buAutoNum type="arabicPeriod"/>
            </a:pPr>
            <a:r>
              <a:rPr lang="en-GB" sz="1400" dirty="0"/>
              <a:t>In the </a:t>
            </a:r>
            <a:r>
              <a:rPr lang="en-GB" sz="1400" dirty="0" err="1"/>
              <a:t>Synthetic_Discrete_Inpatient</a:t>
            </a:r>
            <a:r>
              <a:rPr lang="en-GB" sz="1400" dirty="0"/>
              <a:t>  tab, highlight row 1 for the columns A-K and press </a:t>
            </a:r>
            <a:r>
              <a:rPr lang="en-GB" sz="1400" dirty="0" err="1"/>
              <a:t>cntrl+shift+down</a:t>
            </a:r>
            <a:endParaRPr lang="en-GB" sz="1400" dirty="0"/>
          </a:p>
          <a:p>
            <a:pPr marL="342900" indent="-342900">
              <a:buFont typeface="+mj-lt"/>
              <a:buAutoNum type="arabicPeriod"/>
            </a:pPr>
            <a:r>
              <a:rPr lang="en-GB" sz="1400" dirty="0"/>
              <a:t>Click Insert, Pivot Table in the ribbon, make sure New Worksheet is selected, and click Ok</a:t>
            </a:r>
          </a:p>
          <a:p>
            <a:pPr marL="342900" indent="-342900">
              <a:buFont typeface="+mj-lt"/>
              <a:buAutoNum type="arabicPeriod"/>
            </a:pPr>
            <a:r>
              <a:rPr lang="en-GB" sz="1400" dirty="0"/>
              <a:t>Go to the pivot table you created and drag Diagnosis_ICD10_Description into rows and </a:t>
            </a:r>
            <a:r>
              <a:rPr lang="en-GB" sz="1400" dirty="0" err="1"/>
              <a:t>Patient_Id</a:t>
            </a:r>
            <a:r>
              <a:rPr lang="en-GB" sz="1400" dirty="0"/>
              <a:t> into values (ensure this is count </a:t>
            </a:r>
            <a:r>
              <a:rPr lang="en-GB" sz="1400" b="1" dirty="0"/>
              <a:t>not sum</a:t>
            </a:r>
            <a:r>
              <a:rPr lang="en-GB" sz="1400" dirty="0"/>
              <a:t>. If sum, click on </a:t>
            </a:r>
            <a:r>
              <a:rPr lang="en-GB" sz="1400" dirty="0" err="1"/>
              <a:t>Patient_Id</a:t>
            </a:r>
            <a:r>
              <a:rPr lang="en-GB" sz="1400" dirty="0"/>
              <a:t> in the pivot table fields on the right, left click Value Field Settings, and select count) </a:t>
            </a:r>
            <a:r>
              <a:rPr lang="en-GB" sz="1400" dirty="0">
                <a:solidFill>
                  <a:srgbClr val="00B0F0"/>
                </a:solidFill>
              </a:rPr>
              <a:t>(A3)</a:t>
            </a:r>
          </a:p>
          <a:p>
            <a:pPr marL="342900" indent="-342900">
              <a:buFont typeface="+mj-lt"/>
              <a:buAutoNum type="arabicPeriod"/>
            </a:pPr>
            <a:r>
              <a:rPr lang="en-GB" sz="1400" dirty="0"/>
              <a:t>To view this data as proportions rather than raw values, right click on one of the values in the pivot table and select Show Values As, % Of Column Total</a:t>
            </a:r>
          </a:p>
          <a:p>
            <a:pPr marL="342900" indent="-342900">
              <a:buFont typeface="+mj-lt"/>
              <a:buAutoNum type="arabicPeriod"/>
            </a:pPr>
            <a:r>
              <a:rPr lang="en-GB" sz="1400" dirty="0"/>
              <a:t>Convert back to raw values by right clicking on a value, Show Values As, No Calculation</a:t>
            </a:r>
          </a:p>
          <a:p>
            <a:pPr marL="342900" indent="-342900">
              <a:buFont typeface="+mj-lt"/>
              <a:buAutoNum type="arabicPeriod"/>
            </a:pPr>
            <a:r>
              <a:rPr lang="en-GB" sz="1400" dirty="0"/>
              <a:t>Have a go at question 1 in the Questions tab to rename the ICD10 and Count column to something easier to understand </a:t>
            </a:r>
            <a:r>
              <a:rPr lang="en-GB" sz="1400" dirty="0">
                <a:solidFill>
                  <a:srgbClr val="00B0F0"/>
                </a:solidFill>
              </a:rPr>
              <a:t>(D3)</a:t>
            </a:r>
          </a:p>
          <a:p>
            <a:pPr marL="342900" indent="-342900">
              <a:buFont typeface="+mj-lt"/>
              <a:buAutoNum type="arabicPeriod"/>
            </a:pPr>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6" name="Picture 5">
            <a:extLst>
              <a:ext uri="{FF2B5EF4-FFF2-40B4-BE49-F238E27FC236}">
                <a16:creationId xmlns:a16="http://schemas.microsoft.com/office/drawing/2014/main" id="{06E19729-D470-A8F3-A81F-7908C7D8C184}"/>
              </a:ext>
            </a:extLst>
          </p:cNvPr>
          <p:cNvPicPr>
            <a:picLocks noChangeAspect="1"/>
          </p:cNvPicPr>
          <p:nvPr/>
        </p:nvPicPr>
        <p:blipFill rotWithShape="1">
          <a:blip r:embed="rId5"/>
          <a:srcRect l="16346"/>
          <a:stretch/>
        </p:blipFill>
        <p:spPr>
          <a:xfrm>
            <a:off x="7542178" y="1700483"/>
            <a:ext cx="2103236" cy="1447104"/>
          </a:xfrm>
          <a:prstGeom prst="rect">
            <a:avLst/>
          </a:prstGeom>
        </p:spPr>
      </p:pic>
      <p:pic>
        <p:nvPicPr>
          <p:cNvPr id="14" name="Picture 13">
            <a:extLst>
              <a:ext uri="{FF2B5EF4-FFF2-40B4-BE49-F238E27FC236}">
                <a16:creationId xmlns:a16="http://schemas.microsoft.com/office/drawing/2014/main" id="{855674F5-A326-0F83-37AB-4FFACEDB8CCC}"/>
              </a:ext>
            </a:extLst>
          </p:cNvPr>
          <p:cNvPicPr>
            <a:picLocks noChangeAspect="1"/>
          </p:cNvPicPr>
          <p:nvPr/>
        </p:nvPicPr>
        <p:blipFill>
          <a:blip r:embed="rId6"/>
          <a:stretch>
            <a:fillRect/>
          </a:stretch>
        </p:blipFill>
        <p:spPr>
          <a:xfrm>
            <a:off x="7447170" y="4310226"/>
            <a:ext cx="2741300" cy="1238766"/>
          </a:xfrm>
          <a:prstGeom prst="rect">
            <a:avLst/>
          </a:prstGeom>
        </p:spPr>
      </p:pic>
      <p:pic>
        <p:nvPicPr>
          <p:cNvPr id="17" name="Picture 16">
            <a:extLst>
              <a:ext uri="{FF2B5EF4-FFF2-40B4-BE49-F238E27FC236}">
                <a16:creationId xmlns:a16="http://schemas.microsoft.com/office/drawing/2014/main" id="{E137FBB9-481F-3C7B-615B-D50DD6D8E8BC}"/>
              </a:ext>
            </a:extLst>
          </p:cNvPr>
          <p:cNvPicPr>
            <a:picLocks noChangeAspect="1"/>
          </p:cNvPicPr>
          <p:nvPr/>
        </p:nvPicPr>
        <p:blipFill>
          <a:blip r:embed="rId7"/>
          <a:stretch>
            <a:fillRect/>
          </a:stretch>
        </p:blipFill>
        <p:spPr>
          <a:xfrm>
            <a:off x="9108452" y="5337394"/>
            <a:ext cx="2935406" cy="1332888"/>
          </a:xfrm>
          <a:prstGeom prst="rect">
            <a:avLst/>
          </a:prstGeom>
        </p:spPr>
      </p:pic>
      <p:pic>
        <p:nvPicPr>
          <p:cNvPr id="19" name="Picture 18">
            <a:extLst>
              <a:ext uri="{FF2B5EF4-FFF2-40B4-BE49-F238E27FC236}">
                <a16:creationId xmlns:a16="http://schemas.microsoft.com/office/drawing/2014/main" id="{621B775D-2A7F-E5F7-C9EA-9B4D25BAD148}"/>
              </a:ext>
            </a:extLst>
          </p:cNvPr>
          <p:cNvPicPr>
            <a:picLocks noChangeAspect="1"/>
          </p:cNvPicPr>
          <p:nvPr/>
        </p:nvPicPr>
        <p:blipFill>
          <a:blip r:embed="rId8"/>
          <a:stretch>
            <a:fillRect/>
          </a:stretch>
        </p:blipFill>
        <p:spPr>
          <a:xfrm>
            <a:off x="9214521" y="2863652"/>
            <a:ext cx="2829337" cy="1447104"/>
          </a:xfrm>
          <a:prstGeom prst="rect">
            <a:avLst/>
          </a:prstGeom>
        </p:spPr>
      </p:pic>
      <p:sp>
        <p:nvSpPr>
          <p:cNvPr id="22" name="Rectangle 21">
            <a:extLst>
              <a:ext uri="{FF2B5EF4-FFF2-40B4-BE49-F238E27FC236}">
                <a16:creationId xmlns:a16="http://schemas.microsoft.com/office/drawing/2014/main" id="{70748FED-10F6-3544-471D-0C5014F77901}"/>
              </a:ext>
            </a:extLst>
          </p:cNvPr>
          <p:cNvSpPr/>
          <p:nvPr/>
        </p:nvSpPr>
        <p:spPr>
          <a:xfrm>
            <a:off x="7447170" y="4421058"/>
            <a:ext cx="2741300"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7347C01F-6130-5D3D-7F43-B9F702F78EDA}"/>
              </a:ext>
            </a:extLst>
          </p:cNvPr>
          <p:cNvSpPr/>
          <p:nvPr/>
        </p:nvSpPr>
        <p:spPr>
          <a:xfrm>
            <a:off x="7542178" y="1877254"/>
            <a:ext cx="2103236"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4A74FDAA-B95B-7774-7F63-A8D706C7B858}"/>
              </a:ext>
            </a:extLst>
          </p:cNvPr>
          <p:cNvSpPr/>
          <p:nvPr/>
        </p:nvSpPr>
        <p:spPr>
          <a:xfrm>
            <a:off x="9214521" y="3068884"/>
            <a:ext cx="2829337" cy="185261"/>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99A006F-6425-71D3-8E7A-EEEBB00485E4}"/>
              </a:ext>
            </a:extLst>
          </p:cNvPr>
          <p:cNvSpPr/>
          <p:nvPr/>
        </p:nvSpPr>
        <p:spPr>
          <a:xfrm>
            <a:off x="9086228" y="5493681"/>
            <a:ext cx="2957630" cy="142398"/>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6" name="Picture 45">
            <a:extLst>
              <a:ext uri="{FF2B5EF4-FFF2-40B4-BE49-F238E27FC236}">
                <a16:creationId xmlns:a16="http://schemas.microsoft.com/office/drawing/2014/main" id="{373D13D2-7CB1-334C-69CB-53E09E3CC160}"/>
              </a:ext>
            </a:extLst>
          </p:cNvPr>
          <p:cNvPicPr>
            <a:picLocks noChangeAspect="1"/>
          </p:cNvPicPr>
          <p:nvPr/>
        </p:nvPicPr>
        <p:blipFill>
          <a:blip r:embed="rId9"/>
          <a:srcRect/>
          <a:stretch/>
        </p:blipFill>
        <p:spPr>
          <a:xfrm>
            <a:off x="7542178" y="4580898"/>
            <a:ext cx="4338050" cy="1892363"/>
          </a:xfrm>
          <a:prstGeom prst="rect">
            <a:avLst/>
          </a:prstGeom>
        </p:spPr>
      </p:pic>
      <p:pic>
        <p:nvPicPr>
          <p:cNvPr id="48" name="Picture 47">
            <a:extLst>
              <a:ext uri="{FF2B5EF4-FFF2-40B4-BE49-F238E27FC236}">
                <a16:creationId xmlns:a16="http://schemas.microsoft.com/office/drawing/2014/main" id="{36D3E0CC-60B4-13B1-E76F-227B4359A22E}"/>
              </a:ext>
            </a:extLst>
          </p:cNvPr>
          <p:cNvPicPr>
            <a:picLocks noChangeAspect="1"/>
          </p:cNvPicPr>
          <p:nvPr/>
        </p:nvPicPr>
        <p:blipFill>
          <a:blip r:embed="rId10"/>
          <a:srcRect/>
          <a:stretch/>
        </p:blipFill>
        <p:spPr>
          <a:xfrm>
            <a:off x="7486446" y="1662438"/>
            <a:ext cx="4589686" cy="2661476"/>
          </a:xfrm>
          <a:prstGeom prst="rect">
            <a:avLst/>
          </a:prstGeom>
        </p:spPr>
      </p:pic>
      <p:sp>
        <p:nvSpPr>
          <p:cNvPr id="49" name="Rectangle 48">
            <a:extLst>
              <a:ext uri="{FF2B5EF4-FFF2-40B4-BE49-F238E27FC236}">
                <a16:creationId xmlns:a16="http://schemas.microsoft.com/office/drawing/2014/main" id="{7779FC8B-CB4F-E185-41CA-46E2C67BEF45}"/>
              </a:ext>
            </a:extLst>
          </p:cNvPr>
          <p:cNvSpPr/>
          <p:nvPr/>
        </p:nvSpPr>
        <p:spPr>
          <a:xfrm>
            <a:off x="7507275" y="4604813"/>
            <a:ext cx="4338050" cy="167726"/>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1474DEF-EC18-90C2-A301-98F2861E67AB}"/>
              </a:ext>
            </a:extLst>
          </p:cNvPr>
          <p:cNvSpPr/>
          <p:nvPr/>
        </p:nvSpPr>
        <p:spPr>
          <a:xfrm>
            <a:off x="7458492" y="1687251"/>
            <a:ext cx="4589686" cy="385793"/>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3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P spid="25" grpId="1" animBg="1"/>
      <p:bldP spid="26" grpId="0" animBg="1"/>
      <p:bldP spid="26" grpId="1" animBg="1"/>
      <p:bldP spid="27" grpId="0" animBg="1"/>
      <p:bldP spid="27" grpId="1"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60463" y="1469021"/>
            <a:ext cx="7511612" cy="4308872"/>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70-77 by highlighting and pressing </a:t>
            </a:r>
            <a:r>
              <a:rPr lang="en-GB" sz="1400" dirty="0" err="1"/>
              <a:t>ctrl+enter</a:t>
            </a:r>
            <a:r>
              <a:rPr lang="en-GB" sz="1400" dirty="0"/>
              <a:t> to create a new frequency table that is split by diagnosis and sex, and to rename the columns and view the table. You can now see the counts of inpatients with each diagnosis, split by sex</a:t>
            </a:r>
          </a:p>
          <a:p>
            <a:pPr marL="342900" indent="-342900">
              <a:buFont typeface="+mj-lt"/>
              <a:buAutoNum type="arabicPeriod"/>
            </a:pPr>
            <a:r>
              <a:rPr lang="en-GB" sz="1400" dirty="0"/>
              <a:t>Have a go at task 2 to split the data by ethnicity instead of sex. There are some hints in the R file next to the task in case you get stuck. </a:t>
            </a:r>
          </a:p>
          <a:p>
            <a:pPr marL="342900" indent="-342900">
              <a:buFont typeface="+mj-lt"/>
              <a:buAutoNum type="arabicPeriod"/>
            </a:pPr>
            <a:r>
              <a:rPr lang="en-GB" sz="1400" dirty="0">
                <a:solidFill>
                  <a:srgbClr val="0070C0"/>
                </a:solidFill>
              </a:rPr>
              <a:t>Have a go at task 3 to create your own frequency table. If you get stuck, ask for help or have a look at the Example Answers R file, but try to do it on your own first.</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Add Sex as a second variable. Drag Sex to Rows under Diagnosis_ICD10_Description Then remove Sex (easiest way is to untick from list in pivot table fields) and instead drag it to Rows </a:t>
            </a:r>
            <a:r>
              <a:rPr lang="en-GB" sz="1400" b="1" dirty="0"/>
              <a:t>above</a:t>
            </a:r>
            <a:r>
              <a:rPr lang="en-GB" sz="1400" dirty="0"/>
              <a:t> Diagnosis_ICD10_Description . You can see which output you prefer. </a:t>
            </a:r>
            <a:r>
              <a:rPr lang="en-GB" sz="1400" dirty="0">
                <a:solidFill>
                  <a:srgbClr val="00B0F0"/>
                </a:solidFill>
              </a:rPr>
              <a:t>(A14)</a:t>
            </a:r>
            <a:endParaRPr lang="en-GB" sz="1400" dirty="0"/>
          </a:p>
          <a:p>
            <a:pPr marL="342900" indent="-342900">
              <a:buFont typeface="+mj-lt"/>
              <a:buAutoNum type="arabicPeriod"/>
            </a:pPr>
            <a:r>
              <a:rPr lang="en-GB" sz="1400" dirty="0"/>
              <a:t>Have a go at the question 2 in the Questions sheet to split the data by ethnicity instead of sex. There are some hints in the Hints column of the Questions tab in case you get stuck </a:t>
            </a:r>
            <a:r>
              <a:rPr lang="en-GB" sz="1400" dirty="0">
                <a:solidFill>
                  <a:srgbClr val="00B0F0"/>
                </a:solidFill>
              </a:rPr>
              <a:t>(D14)</a:t>
            </a:r>
            <a:endParaRPr lang="en-GB" sz="1400" dirty="0"/>
          </a:p>
          <a:p>
            <a:pPr marL="342900" indent="-342900">
              <a:buFont typeface="+mj-lt"/>
              <a:buAutoNum type="arabicPeriod"/>
            </a:pPr>
            <a:r>
              <a:rPr lang="en-GB" sz="1400" dirty="0">
                <a:solidFill>
                  <a:srgbClr val="0070C0"/>
                </a:solidFill>
              </a:rPr>
              <a:t>Have a go at question 3 to create your own frequency table. Have a look at the hints column, the </a:t>
            </a:r>
            <a:r>
              <a:rPr lang="en-GB" sz="1400" dirty="0" err="1">
                <a:solidFill>
                  <a:srgbClr val="0070C0"/>
                </a:solidFill>
              </a:rPr>
              <a:t>Excel_Model_Answers</a:t>
            </a:r>
            <a:r>
              <a:rPr lang="en-GB" sz="1400" dirty="0">
                <a:solidFill>
                  <a:srgbClr val="0070C0"/>
                </a:solidFill>
              </a:rPr>
              <a:t> tab, or ask for help if you get stuck, but try and have a go yourself first. </a:t>
            </a:r>
            <a:r>
              <a:rPr lang="en-GB" sz="1400" dirty="0">
                <a:solidFill>
                  <a:srgbClr val="00B0F0"/>
                </a:solidFill>
              </a:rPr>
              <a:t>(A48)</a:t>
            </a:r>
            <a:endParaRPr lang="en-GB" sz="1400" dirty="0">
              <a:solidFill>
                <a:srgbClr val="0070C0"/>
              </a:solidFill>
            </a:endParaRPr>
          </a:p>
          <a:p>
            <a:pPr marL="342900" indent="-342900">
              <a:buFont typeface="+mj-lt"/>
              <a:buAutoNum type="arabicPeriod"/>
            </a:pPr>
            <a:endParaRPr lang="en-GB" sz="1400" dirty="0"/>
          </a:p>
        </p:txBody>
      </p:sp>
      <p:pic>
        <p:nvPicPr>
          <p:cNvPr id="5" name="Picture 4">
            <a:extLst>
              <a:ext uri="{FF2B5EF4-FFF2-40B4-BE49-F238E27FC236}">
                <a16:creationId xmlns:a16="http://schemas.microsoft.com/office/drawing/2014/main" id="{0FDE3018-E7EE-99E5-48B7-9BC7F01CBDB0}"/>
              </a:ext>
            </a:extLst>
          </p:cNvPr>
          <p:cNvPicPr>
            <a:picLocks noChangeAspect="1"/>
          </p:cNvPicPr>
          <p:nvPr/>
        </p:nvPicPr>
        <p:blipFill>
          <a:blip r:embed="rId5"/>
          <a:srcRect/>
          <a:stretch/>
        </p:blipFill>
        <p:spPr>
          <a:xfrm>
            <a:off x="8239612" y="3914269"/>
            <a:ext cx="3474798" cy="2789627"/>
          </a:xfrm>
          <a:prstGeom prst="rect">
            <a:avLst/>
          </a:prstGeom>
        </p:spPr>
      </p:pic>
      <p:pic>
        <p:nvPicPr>
          <p:cNvPr id="9" name="Picture 8">
            <a:extLst>
              <a:ext uri="{FF2B5EF4-FFF2-40B4-BE49-F238E27FC236}">
                <a16:creationId xmlns:a16="http://schemas.microsoft.com/office/drawing/2014/main" id="{DD96E345-1540-EA66-9CD0-7E4EE1FF054C}"/>
              </a:ext>
            </a:extLst>
          </p:cNvPr>
          <p:cNvPicPr>
            <a:picLocks noChangeAspect="1"/>
          </p:cNvPicPr>
          <p:nvPr/>
        </p:nvPicPr>
        <p:blipFill>
          <a:blip r:embed="rId6"/>
          <a:srcRect/>
          <a:stretch/>
        </p:blipFill>
        <p:spPr>
          <a:xfrm>
            <a:off x="8253051" y="1463427"/>
            <a:ext cx="3440283" cy="2352031"/>
          </a:xfrm>
          <a:prstGeom prst="rect">
            <a:avLst/>
          </a:prstGeom>
        </p:spPr>
      </p:pic>
      <p:pic>
        <p:nvPicPr>
          <p:cNvPr id="16" name="Picture 15">
            <a:extLst>
              <a:ext uri="{FF2B5EF4-FFF2-40B4-BE49-F238E27FC236}">
                <a16:creationId xmlns:a16="http://schemas.microsoft.com/office/drawing/2014/main" id="{791EB885-FC22-F4C9-1C06-DF8ACB594820}"/>
              </a:ext>
            </a:extLst>
          </p:cNvPr>
          <p:cNvPicPr>
            <a:picLocks noChangeAspect="1"/>
          </p:cNvPicPr>
          <p:nvPr/>
        </p:nvPicPr>
        <p:blipFill>
          <a:blip r:embed="rId7"/>
          <a:srcRect/>
          <a:stretch/>
        </p:blipFill>
        <p:spPr>
          <a:xfrm>
            <a:off x="7807421" y="1503131"/>
            <a:ext cx="4229962" cy="2118994"/>
          </a:xfrm>
          <a:prstGeom prst="rect">
            <a:avLst/>
          </a:prstGeom>
        </p:spPr>
      </p:pic>
      <p:pic>
        <p:nvPicPr>
          <p:cNvPr id="20" name="Picture 19">
            <a:extLst>
              <a:ext uri="{FF2B5EF4-FFF2-40B4-BE49-F238E27FC236}">
                <a16:creationId xmlns:a16="http://schemas.microsoft.com/office/drawing/2014/main" id="{894D3DD2-0C3C-ADE1-AF81-A5EFAB7F4676}"/>
              </a:ext>
            </a:extLst>
          </p:cNvPr>
          <p:cNvPicPr>
            <a:picLocks noChangeAspect="1"/>
          </p:cNvPicPr>
          <p:nvPr/>
        </p:nvPicPr>
        <p:blipFill>
          <a:blip r:embed="rId8"/>
          <a:srcRect/>
          <a:stretch/>
        </p:blipFill>
        <p:spPr>
          <a:xfrm>
            <a:off x="8624901" y="3858409"/>
            <a:ext cx="2865714" cy="2690812"/>
          </a:xfrm>
          <a:prstGeom prst="rect">
            <a:avLst/>
          </a:prstGeom>
        </p:spPr>
      </p:pic>
      <p:pic>
        <p:nvPicPr>
          <p:cNvPr id="24" name="Picture 23">
            <a:extLst>
              <a:ext uri="{FF2B5EF4-FFF2-40B4-BE49-F238E27FC236}">
                <a16:creationId xmlns:a16="http://schemas.microsoft.com/office/drawing/2014/main" id="{43B28FFE-81D2-CFDB-ABF4-F65F1C30D245}"/>
              </a:ext>
            </a:extLst>
          </p:cNvPr>
          <p:cNvPicPr>
            <a:picLocks noChangeAspect="1"/>
          </p:cNvPicPr>
          <p:nvPr/>
        </p:nvPicPr>
        <p:blipFill>
          <a:blip r:embed="rId9"/>
          <a:srcRect/>
          <a:stretch/>
        </p:blipFill>
        <p:spPr>
          <a:xfrm>
            <a:off x="8390561" y="1523491"/>
            <a:ext cx="3474798" cy="2171749"/>
          </a:xfrm>
          <a:prstGeom prst="rect">
            <a:avLst/>
          </a:prstGeom>
        </p:spPr>
      </p:pic>
      <p:pic>
        <p:nvPicPr>
          <p:cNvPr id="26" name="Picture 25">
            <a:extLst>
              <a:ext uri="{FF2B5EF4-FFF2-40B4-BE49-F238E27FC236}">
                <a16:creationId xmlns:a16="http://schemas.microsoft.com/office/drawing/2014/main" id="{CCE5396B-4AA4-0C8B-7279-FA78B383BE3E}"/>
              </a:ext>
            </a:extLst>
          </p:cNvPr>
          <p:cNvPicPr>
            <a:picLocks noChangeAspect="1"/>
          </p:cNvPicPr>
          <p:nvPr/>
        </p:nvPicPr>
        <p:blipFill>
          <a:blip r:embed="rId10"/>
          <a:srcRect/>
          <a:stretch/>
        </p:blipFill>
        <p:spPr>
          <a:xfrm>
            <a:off x="8257125" y="3914818"/>
            <a:ext cx="3726208" cy="2780633"/>
          </a:xfrm>
          <a:prstGeom prst="rect">
            <a:avLst/>
          </a:prstGeom>
        </p:spPr>
      </p:pic>
    </p:spTree>
    <p:extLst>
      <p:ext uri="{BB962C8B-B14F-4D97-AF65-F5344CB8AC3E}">
        <p14:creationId xmlns:p14="http://schemas.microsoft.com/office/powerpoint/2010/main" val="2999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ewDate xmlns="b58eaf65-a60a-44f5-a8d5-66cfae85e45c"/>
    <ExpiryDate xmlns="b58eaf65-a60a-44f5-a8d5-66cfae85e45c" xsi:nil="true"/>
    <lcf76f155ced4ddcb4097134ff3c332f xmlns="759a084c-36f2-4657-90a4-0514faf6a511">
      <Terms xmlns="http://schemas.microsoft.com/office/infopath/2007/PartnerControls"/>
    </lcf76f155ced4ddcb4097134ff3c332f>
    <TaxCatchAll xmlns="b58eaf65-a60a-44f5-a8d5-66cfae85e45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ICB Document" ma:contentTypeID="0x0101004A4E99F21D89E34FA7FA1A95D86B7C7E007F744C3246A3C140BEDF1E200863CA4E" ma:contentTypeVersion="17" ma:contentTypeDescription="" ma:contentTypeScope="" ma:versionID="8999d04bf07167a537b9d8009a7c794f">
  <xsd:schema xmlns:xsd="http://www.w3.org/2001/XMLSchema" xmlns:xs="http://www.w3.org/2001/XMLSchema" xmlns:p="http://schemas.microsoft.com/office/2006/metadata/properties" xmlns:ns2="b58eaf65-a60a-44f5-a8d5-66cfae85e45c" xmlns:ns3="759a084c-36f2-4657-90a4-0514faf6a511" targetNamespace="http://schemas.microsoft.com/office/2006/metadata/properties" ma:root="true" ma:fieldsID="c71488018e53d344c1956d143c5127d2" ns2:_="" ns3:_="">
    <xsd:import namespace="b58eaf65-a60a-44f5-a8d5-66cfae85e45c"/>
    <xsd:import namespace="759a084c-36f2-4657-90a4-0514faf6a511"/>
    <xsd:element name="properties">
      <xsd:complexType>
        <xsd:sequence>
          <xsd:element name="documentManagement">
            <xsd:complexType>
              <xsd:all>
                <xsd:element ref="ns2:ReviewDate"/>
                <xsd:element ref="ns2:ExpiryDate"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eaf65-a60a-44f5-a8d5-66cfae85e45c" elementFormDefault="qualified">
    <xsd:import namespace="http://schemas.microsoft.com/office/2006/documentManagement/types"/>
    <xsd:import namespace="http://schemas.microsoft.com/office/infopath/2007/PartnerControls"/>
    <xsd:element name="ReviewDate" ma:index="2" ma:displayName="Review Date" ma:format="DateOnly" ma:internalName="ReviewDate">
      <xsd:simpleType>
        <xsd:restriction base="dms:DateTime"/>
      </xsd:simpleType>
    </xsd:element>
    <xsd:element name="ExpiryDate" ma:index="3" nillable="true" ma:displayName="Expiry Date" ma:format="DateOnly" ma:internalName="ExpiryDate">
      <xsd:simpleType>
        <xsd:restriction base="dms:DateTime"/>
      </xsd:simpleType>
    </xsd:element>
    <xsd:element name="TaxCatchAll" ma:index="16" nillable="true" ma:displayName="Taxonomy Catch All Column" ma:hidden="true" ma:list="{2806e603-8ded-4d87-8253-488cbc43147c}" ma:internalName="TaxCatchAll" ma:showField="CatchAllData" ma:web="b58eaf65-a60a-44f5-a8d5-66cfae85e45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9a084c-36f2-4657-90a4-0514faf6a5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20A5EF-1DC2-4BEF-AE4D-6033D52E4CFF}">
  <ds:schemaRefs>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b58eaf65-a60a-44f5-a8d5-66cfae85e45c"/>
    <ds:schemaRef ds:uri="http://purl.org/dc/elements/1.1/"/>
    <ds:schemaRef ds:uri="http://schemas.openxmlformats.org/package/2006/metadata/core-properties"/>
    <ds:schemaRef ds:uri="759a084c-36f2-4657-90a4-0514faf6a511"/>
    <ds:schemaRef ds:uri="http://schemas.microsoft.com/office/2006/metadata/properties"/>
  </ds:schemaRefs>
</ds:datastoreItem>
</file>

<file path=customXml/itemProps2.xml><?xml version="1.0" encoding="utf-8"?>
<ds:datastoreItem xmlns:ds="http://schemas.openxmlformats.org/officeDocument/2006/customXml" ds:itemID="{71FFCA7C-5979-4BFF-BB00-832CE451B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eaf65-a60a-44f5-a8d5-66cfae85e45c"/>
    <ds:schemaRef ds:uri="759a084c-36f2-4657-90a4-0514faf6a5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80094E-98FE-4760-B8EE-11990ECEED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58562</TotalTime>
  <Words>4570</Words>
  <Application>Microsoft Office PowerPoint</Application>
  <PresentationFormat>Widescreen</PresentationFormat>
  <Paragraphs>378</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 Michela Zucco</dc:creator>
  <cp:lastModifiedBy>Amy Makawana - Graduate Management Trainee - NNICB</cp:lastModifiedBy>
  <cp:revision>419</cp:revision>
  <dcterms:created xsi:type="dcterms:W3CDTF">2022-06-21T11:26:06Z</dcterms:created>
  <dcterms:modified xsi:type="dcterms:W3CDTF">2024-08-22T23:33:37Z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0x0101004A4E99F21D89E34FA7FA1A95D86B7C7E007F744C3246A3C140BEDF1E200863CA4E</vt:lpwstr>
  </property>
</Properties>
</file>